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1" r:id="rId2"/>
  </p:sldMasterIdLst>
  <p:notesMasterIdLst>
    <p:notesMasterId r:id="rId77"/>
  </p:notesMasterIdLst>
  <p:sldIdLst>
    <p:sldId id="332" r:id="rId3"/>
    <p:sldId id="256" r:id="rId4"/>
    <p:sldId id="257" r:id="rId5"/>
    <p:sldId id="258" r:id="rId6"/>
    <p:sldId id="259" r:id="rId7"/>
    <p:sldId id="260" r:id="rId8"/>
    <p:sldId id="261" r:id="rId9"/>
    <p:sldId id="262" r:id="rId10"/>
    <p:sldId id="263" r:id="rId11"/>
    <p:sldId id="267"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8" r:id="rId52"/>
    <p:sldId id="304" r:id="rId53"/>
    <p:sldId id="305" r:id="rId54"/>
    <p:sldId id="306" r:id="rId55"/>
    <p:sldId id="307" r:id="rId56"/>
    <p:sldId id="309" r:id="rId57"/>
    <p:sldId id="310" r:id="rId58"/>
    <p:sldId id="311" r:id="rId59"/>
    <p:sldId id="312" r:id="rId60"/>
    <p:sldId id="313" r:id="rId61"/>
    <p:sldId id="314" r:id="rId62"/>
    <p:sldId id="317" r:id="rId63"/>
    <p:sldId id="315" r:id="rId64"/>
    <p:sldId id="316" r:id="rId65"/>
    <p:sldId id="318" r:id="rId66"/>
    <p:sldId id="319" r:id="rId67"/>
    <p:sldId id="320" r:id="rId68"/>
    <p:sldId id="321" r:id="rId69"/>
    <p:sldId id="322" r:id="rId70"/>
    <p:sldId id="323" r:id="rId71"/>
    <p:sldId id="324" r:id="rId72"/>
    <p:sldId id="325" r:id="rId73"/>
    <p:sldId id="326" r:id="rId74"/>
    <p:sldId id="327" r:id="rId75"/>
    <p:sldId id="328"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1C55A2-417B-41C2-A115-2C9BAD67738A}" type="datetimeFigureOut">
              <a:rPr lang="tr-TR" smtClean="0"/>
              <a:t>24.04.2016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065E9-32EF-4793-A8DC-0A5CB9710E40}" type="slidenum">
              <a:rPr lang="tr-TR" smtClean="0"/>
              <a:t>‹#›</a:t>
            </a:fld>
            <a:endParaRPr lang="tr-TR"/>
          </a:p>
        </p:txBody>
      </p:sp>
    </p:spTree>
    <p:extLst>
      <p:ext uri="{BB962C8B-B14F-4D97-AF65-F5344CB8AC3E}">
        <p14:creationId xmlns:p14="http://schemas.microsoft.com/office/powerpoint/2010/main" val="408687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xfrm>
            <a:off x="381000" y="685800"/>
            <a:ext cx="6096000" cy="3429000"/>
          </a:xfrm>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3447287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184450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27312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203410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2426838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3699969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1559813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54018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3269539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2969357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302542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02653156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914400" y="412750"/>
            <a:ext cx="103632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384" y="404813"/>
            <a:ext cx="4826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817" y="5410203"/>
            <a:ext cx="11916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3" y="5397503"/>
            <a:ext cx="1441449"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92725"/>
            <a:ext cx="1066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668" y="4516441"/>
            <a:ext cx="216111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469" y="4516438"/>
            <a:ext cx="20616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369" y="4516438"/>
            <a:ext cx="17822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203202" y="5934076"/>
            <a:ext cx="1184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914401" y="2768600"/>
            <a:ext cx="105600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DEPO YÖNETİMİ</a:t>
            </a:r>
          </a:p>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(STOK YÖNETİMİ)</a:t>
            </a:r>
          </a:p>
          <a:p>
            <a:pPr lvl="0" algn="ctr" eaLnBrk="1" hangingPunct="1">
              <a:spcBef>
                <a:spcPts val="0"/>
              </a:spcBef>
              <a:buNone/>
            </a:pPr>
            <a:r>
              <a:rPr lang="tr-TR" altLang="tr-TR" sz="1800" b="1" dirty="0" err="1">
                <a:solidFill>
                  <a:srgbClr val="000000"/>
                </a:solidFill>
                <a:latin typeface="Times New Roman" pitchFamily="18" charset="0"/>
                <a:cs typeface="Times New Roman" pitchFamily="18" charset="0"/>
              </a:rPr>
              <a:t>Yrd.Doç.Dr</a:t>
            </a:r>
            <a:r>
              <a:rPr lang="tr-TR" altLang="tr-TR" sz="1800" b="1" dirty="0">
                <a:solidFill>
                  <a:srgbClr val="000000"/>
                </a:solidFill>
                <a:latin typeface="Times New Roman" pitchFamily="18" charset="0"/>
                <a:cs typeface="Times New Roman" pitchFamily="18" charset="0"/>
              </a:rPr>
              <a:t>. Sefa ALTIKAT</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47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943184" cy="1320800"/>
          </a:xfrm>
        </p:spPr>
        <p:txBody>
          <a:bodyPr>
            <a:normAutofit/>
          </a:bodyPr>
          <a:lstStyle/>
          <a:p>
            <a:r>
              <a:rPr lang="tr-TR" b="1" dirty="0"/>
              <a:t>1.3.2. İşletmelerde Stok Bulundurmanın </a:t>
            </a:r>
            <a:r>
              <a:rPr lang="tr-TR" b="1" dirty="0" smtClean="0"/>
              <a:t>Yararları</a:t>
            </a:r>
            <a:endParaRPr lang="en-US" dirty="0"/>
          </a:p>
        </p:txBody>
      </p:sp>
      <p:sp>
        <p:nvSpPr>
          <p:cNvPr id="3" name="İçerik Yer Tutucusu 2"/>
          <p:cNvSpPr>
            <a:spLocks noGrp="1"/>
          </p:cNvSpPr>
          <p:nvPr>
            <p:ph idx="1"/>
          </p:nvPr>
        </p:nvSpPr>
        <p:spPr/>
        <p:txBody>
          <a:bodyPr>
            <a:normAutofit/>
          </a:bodyPr>
          <a:lstStyle/>
          <a:p>
            <a:r>
              <a:rPr lang="tr-TR" dirty="0" smtClean="0"/>
              <a:t>Stok </a:t>
            </a:r>
            <a:r>
              <a:rPr lang="tr-TR" dirty="0"/>
              <a:t>bulundurmanın işletmelere sağlayacağı yararlar şöyle sıralanabilir:</a:t>
            </a:r>
            <a:endParaRPr lang="en-US" dirty="0"/>
          </a:p>
          <a:p>
            <a:r>
              <a:rPr lang="tr-TR" dirty="0" smtClean="0"/>
              <a:t>Üretim  </a:t>
            </a:r>
            <a:r>
              <a:rPr lang="tr-TR" dirty="0"/>
              <a:t>faaliyetlerinin  düzenli  yürütülmesi  ve  iş  gücü,  makine,  malzeme kaynaklarının etkin kullanımı sağlanır. Malzeme ve parça yokluğu nedeniyle beklemeler en aza iner. Makineler arası malzeme yığılmaları ortadan kalkar.</a:t>
            </a:r>
            <a:endParaRPr lang="en-US" dirty="0"/>
          </a:p>
          <a:p>
            <a:r>
              <a:rPr lang="tr-TR" dirty="0" smtClean="0"/>
              <a:t>Stok </a:t>
            </a:r>
            <a:r>
              <a:rPr lang="tr-TR" dirty="0"/>
              <a:t>gereksinmeleri doğru belirlendiğinde finansal yönetim etkinlik kazanır.</a:t>
            </a:r>
            <a:endParaRPr lang="en-US" dirty="0"/>
          </a:p>
          <a:p>
            <a:r>
              <a:rPr lang="tr-TR" dirty="0" smtClean="0"/>
              <a:t>Tedarik </a:t>
            </a:r>
            <a:r>
              <a:rPr lang="tr-TR" dirty="0"/>
              <a:t>ve satış masrafları azalır.</a:t>
            </a:r>
            <a:endParaRPr lang="en-US" dirty="0"/>
          </a:p>
          <a:p>
            <a:r>
              <a:rPr lang="tr-TR" dirty="0" smtClean="0"/>
              <a:t>Etkin  </a:t>
            </a:r>
            <a:r>
              <a:rPr lang="tr-TR" dirty="0"/>
              <a:t>bir  maliyet  muhasebe  sistemi  için  gerekli  olan  bilgilere  daha  kolay ulaşılabilir.</a:t>
            </a:r>
            <a:endParaRPr lang="en-US" dirty="0"/>
          </a:p>
          <a:p>
            <a:r>
              <a:rPr lang="tr-TR" dirty="0" smtClean="0"/>
              <a:t>Üretim </a:t>
            </a:r>
            <a:r>
              <a:rPr lang="tr-TR" dirty="0"/>
              <a:t>programları daha kolay ve gerçeğe uygun yapılır.</a:t>
            </a:r>
            <a:endParaRPr lang="en-US" dirty="0"/>
          </a:p>
          <a:p>
            <a:r>
              <a:rPr lang="tr-TR" dirty="0" smtClean="0"/>
              <a:t>Malzeme </a:t>
            </a:r>
            <a:r>
              <a:rPr lang="tr-TR" dirty="0"/>
              <a:t>ve ürün kayıpları en aza indirilir.</a:t>
            </a:r>
            <a:endParaRPr lang="en-US" dirty="0"/>
          </a:p>
          <a:p>
            <a:endParaRPr lang="en-US" dirty="0"/>
          </a:p>
        </p:txBody>
      </p:sp>
    </p:spTree>
    <p:extLst>
      <p:ext uri="{BB962C8B-B14F-4D97-AF65-F5344CB8AC3E}">
        <p14:creationId xmlns:p14="http://schemas.microsoft.com/office/powerpoint/2010/main" val="206783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840153" cy="1320800"/>
          </a:xfrm>
        </p:spPr>
        <p:txBody>
          <a:bodyPr>
            <a:normAutofit/>
          </a:bodyPr>
          <a:lstStyle/>
          <a:p>
            <a:r>
              <a:rPr lang="tr-TR" b="1" dirty="0"/>
              <a:t>1.3.3. İşletmelerde Stok Bulundurmanın </a:t>
            </a:r>
            <a:r>
              <a:rPr lang="tr-TR" b="1" dirty="0" smtClean="0"/>
              <a:t>Sakıncaları</a:t>
            </a:r>
            <a:endParaRPr lang="en-US" dirty="0"/>
          </a:p>
        </p:txBody>
      </p:sp>
      <p:sp>
        <p:nvSpPr>
          <p:cNvPr id="3" name="İçerik Yer Tutucusu 2"/>
          <p:cNvSpPr>
            <a:spLocks noGrp="1"/>
          </p:cNvSpPr>
          <p:nvPr>
            <p:ph idx="1"/>
          </p:nvPr>
        </p:nvSpPr>
        <p:spPr/>
        <p:txBody>
          <a:bodyPr>
            <a:normAutofit fontScale="92500" lnSpcReduction="20000"/>
          </a:bodyPr>
          <a:lstStyle/>
          <a:p>
            <a:r>
              <a:rPr lang="tr-TR" dirty="0"/>
              <a:t>Stok bulundurmanın sakıncaları şu şekilde sıralanabilir:</a:t>
            </a:r>
            <a:endParaRPr lang="en-US" dirty="0"/>
          </a:p>
          <a:p>
            <a:r>
              <a:rPr lang="tr-TR" dirty="0" smtClean="0"/>
              <a:t>Çok </a:t>
            </a:r>
            <a:r>
              <a:rPr lang="tr-TR" dirty="0"/>
              <a:t>yüksek depolama maliyetleri ile karşılaşılır. Bunlar yalnızca depo, </a:t>
            </a:r>
            <a:r>
              <a:rPr lang="tr-TR" dirty="0" smtClean="0"/>
              <a:t>işçilik,</a:t>
            </a:r>
            <a:r>
              <a:rPr lang="tr-TR" dirty="0"/>
              <a:t> </a:t>
            </a:r>
            <a:r>
              <a:rPr lang="tr-TR" dirty="0" smtClean="0"/>
              <a:t>ısıtma </a:t>
            </a:r>
            <a:r>
              <a:rPr lang="tr-TR" dirty="0"/>
              <a:t>gibi maliyetleri kapsamaz. Ayrıca hasar ve bozulma masrafları da göz önüne alınmalıdır.</a:t>
            </a:r>
            <a:endParaRPr lang="en-US" dirty="0"/>
          </a:p>
          <a:p>
            <a:r>
              <a:rPr lang="tr-TR" dirty="0" smtClean="0"/>
              <a:t>Stoklara   </a:t>
            </a:r>
            <a:r>
              <a:rPr lang="tr-TR" dirty="0"/>
              <a:t>bağlanmış   sermaye   nedeni   ile   para   alternatif   kaynaklar   için kullanılmaz.</a:t>
            </a:r>
            <a:endParaRPr lang="en-US" dirty="0"/>
          </a:p>
          <a:p>
            <a:r>
              <a:rPr lang="tr-TR" dirty="0" smtClean="0"/>
              <a:t>Depolanan </a:t>
            </a:r>
            <a:r>
              <a:rPr lang="tr-TR" dirty="0"/>
              <a:t>ürünün modası geçtiğinde, bu maldan geniş bir stok bulundurulması istenmeyen bir durumdur. Bu durum; peşin satış değeri ancak hurda fiyatına eşit, satılamayan bir mala, bir sermayenin bağlanmasıdır.</a:t>
            </a:r>
            <a:endParaRPr lang="en-US" dirty="0"/>
          </a:p>
          <a:p>
            <a:r>
              <a:rPr lang="tr-TR" dirty="0" smtClean="0"/>
              <a:t>Stoklara </a:t>
            </a:r>
            <a:r>
              <a:rPr lang="tr-TR" dirty="0"/>
              <a:t>yüksek miktarda para bağlamak işle ilgili diğer faaliyetler için daha az </a:t>
            </a:r>
            <a:r>
              <a:rPr lang="tr-TR" dirty="0" smtClean="0"/>
              <a:t>para kalmasına </a:t>
            </a:r>
            <a:r>
              <a:rPr lang="tr-TR" dirty="0"/>
              <a:t>neden olur.</a:t>
            </a:r>
            <a:endParaRPr lang="en-US" dirty="0"/>
          </a:p>
          <a:p>
            <a:r>
              <a:rPr lang="tr-TR" dirty="0" smtClean="0"/>
              <a:t>Yüksek  </a:t>
            </a:r>
            <a:r>
              <a:rPr lang="tr-TR" dirty="0"/>
              <a:t>seviyede  bir  ham  madde  stoku  bulunduğunda  piyasada  ani  </a:t>
            </a:r>
            <a:r>
              <a:rPr lang="tr-TR" dirty="0" smtClean="0"/>
              <a:t>fiyat</a:t>
            </a:r>
            <a:r>
              <a:rPr lang="tr-TR" dirty="0"/>
              <a:t> </a:t>
            </a:r>
            <a:r>
              <a:rPr lang="tr-TR" dirty="0" smtClean="0"/>
              <a:t>düşmelerinde </a:t>
            </a:r>
            <a:r>
              <a:rPr lang="tr-TR" dirty="0"/>
              <a:t>malın yüksek fiyattan satın alınmış olması dolayısıyla bir nakit kaybı meydana gelir. Buna karşılık piyasadaki malın fiyatı yükseldikçe </a:t>
            </a:r>
            <a:r>
              <a:rPr lang="tr-TR" dirty="0" err="1" smtClean="0"/>
              <a:t>nakitkâr</a:t>
            </a:r>
            <a:r>
              <a:rPr lang="tr-TR" dirty="0" smtClean="0"/>
              <a:t> </a:t>
            </a:r>
            <a:r>
              <a:rPr lang="tr-TR" dirty="0"/>
              <a:t>elde edilir.</a:t>
            </a:r>
            <a:endParaRPr lang="en-US" dirty="0"/>
          </a:p>
          <a:p>
            <a:endParaRPr lang="en-US" dirty="0"/>
          </a:p>
        </p:txBody>
      </p:sp>
    </p:spTree>
    <p:extLst>
      <p:ext uri="{BB962C8B-B14F-4D97-AF65-F5344CB8AC3E}">
        <p14:creationId xmlns:p14="http://schemas.microsoft.com/office/powerpoint/2010/main" val="90852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1.4. Stok Yöntemleri</a:t>
            </a:r>
            <a:r>
              <a:rPr lang="en-US" dirty="0"/>
              <a:t/>
            </a:r>
            <a:br>
              <a:rPr lang="en-US" dirty="0"/>
            </a:br>
            <a:r>
              <a:rPr lang="tr-TR" dirty="0"/>
              <a:t> </a:t>
            </a:r>
            <a:r>
              <a:rPr lang="tr-TR" sz="2700" dirty="0" smtClean="0"/>
              <a:t>- </a:t>
            </a:r>
            <a:r>
              <a:rPr lang="tr-TR" sz="2700" b="1" dirty="0" smtClean="0"/>
              <a:t>1.4.1</a:t>
            </a:r>
            <a:r>
              <a:rPr lang="tr-TR" sz="2700" b="1" dirty="0"/>
              <a:t>. Stokların </a:t>
            </a:r>
            <a:r>
              <a:rPr lang="tr-TR" sz="2700" b="1" dirty="0" smtClean="0"/>
              <a:t>Sınıflandırılması</a:t>
            </a:r>
            <a:endParaRPr lang="en-US" dirty="0"/>
          </a:p>
        </p:txBody>
      </p:sp>
      <p:sp>
        <p:nvSpPr>
          <p:cNvPr id="3" name="İçerik Yer Tutucusu 2"/>
          <p:cNvSpPr>
            <a:spLocks noGrp="1"/>
          </p:cNvSpPr>
          <p:nvPr>
            <p:ph idx="1"/>
          </p:nvPr>
        </p:nvSpPr>
        <p:spPr/>
        <p:txBody>
          <a:bodyPr/>
          <a:lstStyle/>
          <a:p>
            <a:r>
              <a:rPr lang="tr-TR" dirty="0"/>
              <a:t>Stoklar, ham madde, yarı mamul, mamul, hazır parça, endirekt malzeme, aktif ve emniyet stokları olarak sınıflandırılabilir.</a:t>
            </a:r>
            <a:endParaRPr lang="en-US" dirty="0"/>
          </a:p>
          <a:p>
            <a:pPr marL="0" indent="0">
              <a:buNone/>
            </a:pPr>
            <a:endParaRPr lang="en-US" dirty="0"/>
          </a:p>
        </p:txBody>
      </p:sp>
    </p:spTree>
    <p:extLst>
      <p:ext uri="{BB962C8B-B14F-4D97-AF65-F5344CB8AC3E}">
        <p14:creationId xmlns:p14="http://schemas.microsoft.com/office/powerpoint/2010/main" val="49832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1.4.1.1. Ham Madde </a:t>
            </a:r>
            <a:r>
              <a:rPr lang="tr-TR" b="1" dirty="0" smtClean="0"/>
              <a:t>Stokları</a:t>
            </a:r>
            <a:endParaRPr lang="en-US" dirty="0"/>
          </a:p>
        </p:txBody>
      </p:sp>
      <p:sp>
        <p:nvSpPr>
          <p:cNvPr id="3" name="İçerik Yer Tutucusu 2"/>
          <p:cNvSpPr>
            <a:spLocks noGrp="1"/>
          </p:cNvSpPr>
          <p:nvPr>
            <p:ph idx="1"/>
          </p:nvPr>
        </p:nvSpPr>
        <p:spPr/>
        <p:txBody>
          <a:bodyPr/>
          <a:lstStyle/>
          <a:p>
            <a:r>
              <a:rPr lang="tr-TR" dirty="0" smtClean="0"/>
              <a:t>Ham </a:t>
            </a:r>
            <a:r>
              <a:rPr lang="tr-TR" dirty="0"/>
              <a:t>madde stokları, işletmenin üretimini gerçekleştirebilmek için diğer işletmelerden satın aldığı temel maddelerden oluşur. Çelik, kereste, petrol, kablo, lastik ham maddelere örnek  olarak  verilebilir.  Tipi  ne  olursa  olsun,  tüm  üretim  işletmeleri  ham  madde bulundurmak zorundadır. Ham madde stokunun tutulmasının amacı, üretim aksamasını önlemektir. Ham madde alımında bir gecikme olursa ya da ham madde temininde güçlük çekilirse ham madde stokları kullanılarak üretime devam edilebilir. Bu nedenle ham madde alımı ile ham madde stokları birbirinden bağımsız düşünülmelidir.</a:t>
            </a:r>
            <a:endParaRPr lang="en-US" dirty="0"/>
          </a:p>
          <a:p>
            <a:endParaRPr lang="en-US" dirty="0"/>
          </a:p>
        </p:txBody>
      </p:sp>
    </p:spTree>
    <p:extLst>
      <p:ext uri="{BB962C8B-B14F-4D97-AF65-F5344CB8AC3E}">
        <p14:creationId xmlns:p14="http://schemas.microsoft.com/office/powerpoint/2010/main" val="27440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Ham Madde Stoku Bulundurmayı Etkileyen </a:t>
            </a:r>
            <a:r>
              <a:rPr lang="tr-TR" b="1" dirty="0" smtClean="0"/>
              <a:t>Faktörler</a:t>
            </a:r>
            <a:endParaRPr lang="en-US" dirty="0"/>
          </a:p>
        </p:txBody>
      </p:sp>
      <p:sp>
        <p:nvSpPr>
          <p:cNvPr id="3" name="İçerik Yer Tutucusu 2"/>
          <p:cNvSpPr>
            <a:spLocks noGrp="1"/>
          </p:cNvSpPr>
          <p:nvPr>
            <p:ph idx="1"/>
          </p:nvPr>
        </p:nvSpPr>
        <p:spPr/>
        <p:txBody>
          <a:bodyPr>
            <a:normAutofit fontScale="92500" lnSpcReduction="10000"/>
          </a:bodyPr>
          <a:lstStyle/>
          <a:p>
            <a:r>
              <a:rPr lang="tr-TR" dirty="0" smtClean="0"/>
              <a:t>Gelecek </a:t>
            </a:r>
            <a:r>
              <a:rPr lang="tr-TR" dirty="0"/>
              <a:t>dönemde üretimi planlanan ürün miktarı</a:t>
            </a:r>
            <a:endParaRPr lang="en-US" dirty="0"/>
          </a:p>
          <a:p>
            <a:r>
              <a:rPr lang="tr-TR" dirty="0" smtClean="0"/>
              <a:t>Üretimin </a:t>
            </a:r>
            <a:r>
              <a:rPr lang="tr-TR" dirty="0"/>
              <a:t>mevsimlik oluşu</a:t>
            </a:r>
            <a:endParaRPr lang="en-US" dirty="0"/>
          </a:p>
          <a:p>
            <a:r>
              <a:rPr lang="tr-TR" dirty="0" smtClean="0"/>
              <a:t>Üretimin   </a:t>
            </a:r>
            <a:r>
              <a:rPr lang="tr-TR" dirty="0"/>
              <a:t>ham   madde   yokluğu   nedeniyle   gelecek   dönemlerde   kesintiye uğramaması için bulundurulması gerekli emniyet stoku</a:t>
            </a:r>
            <a:endParaRPr lang="en-US" dirty="0"/>
          </a:p>
          <a:p>
            <a:r>
              <a:rPr lang="tr-TR" dirty="0" smtClean="0"/>
              <a:t>Büyük </a:t>
            </a:r>
            <a:r>
              <a:rPr lang="tr-TR" dirty="0"/>
              <a:t>alımlarda sağlanan stoklar nedeniyle yapılan tasarruflar</a:t>
            </a:r>
            <a:endParaRPr lang="en-US" dirty="0"/>
          </a:p>
          <a:p>
            <a:r>
              <a:rPr lang="tr-TR" dirty="0" smtClean="0"/>
              <a:t>Ham </a:t>
            </a:r>
            <a:r>
              <a:rPr lang="tr-TR" dirty="0"/>
              <a:t>madde fiyatlarındaki gelişmeler hakkında bekleyişler</a:t>
            </a:r>
            <a:endParaRPr lang="en-US" dirty="0"/>
          </a:p>
          <a:p>
            <a:r>
              <a:rPr lang="tr-TR" dirty="0" smtClean="0"/>
              <a:t>Ham </a:t>
            </a:r>
            <a:r>
              <a:rPr lang="tr-TR" dirty="0"/>
              <a:t>maddenin stokta bekleme dayanıklılığı</a:t>
            </a:r>
            <a:endParaRPr lang="en-US" dirty="0"/>
          </a:p>
          <a:p>
            <a:r>
              <a:rPr lang="tr-TR" dirty="0" smtClean="0"/>
              <a:t>Stok </a:t>
            </a:r>
            <a:r>
              <a:rPr lang="tr-TR" dirty="0"/>
              <a:t>bulundurma maliyetleri</a:t>
            </a:r>
            <a:endParaRPr lang="en-US" dirty="0"/>
          </a:p>
          <a:p>
            <a:r>
              <a:rPr lang="tr-TR" dirty="0" smtClean="0"/>
              <a:t>Finansman </a:t>
            </a:r>
            <a:r>
              <a:rPr lang="tr-TR" dirty="0"/>
              <a:t>imkânlarının çokluğu ve maliyeti</a:t>
            </a:r>
            <a:endParaRPr lang="en-US" dirty="0"/>
          </a:p>
          <a:p>
            <a:r>
              <a:rPr lang="tr-TR" dirty="0" smtClean="0"/>
              <a:t>İşletmenin </a:t>
            </a:r>
            <a:r>
              <a:rPr lang="tr-TR" dirty="0"/>
              <a:t>depolama kapasitesi</a:t>
            </a:r>
            <a:endParaRPr lang="en-US" dirty="0"/>
          </a:p>
          <a:p>
            <a:r>
              <a:rPr lang="tr-TR" dirty="0" smtClean="0"/>
              <a:t>Ham </a:t>
            </a:r>
            <a:r>
              <a:rPr lang="tr-TR" dirty="0"/>
              <a:t>maddenin sağlandığı kaynak sayısı</a:t>
            </a:r>
            <a:endParaRPr lang="en-US" dirty="0"/>
          </a:p>
          <a:p>
            <a:endParaRPr lang="en-US" dirty="0"/>
          </a:p>
        </p:txBody>
      </p:sp>
    </p:spTree>
    <p:extLst>
      <p:ext uri="{BB962C8B-B14F-4D97-AF65-F5344CB8AC3E}">
        <p14:creationId xmlns:p14="http://schemas.microsoft.com/office/powerpoint/2010/main" val="409020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1.4.1.2. Yarı Mamul </a:t>
            </a:r>
            <a:r>
              <a:rPr lang="tr-TR" b="1" dirty="0" smtClean="0"/>
              <a:t>Stokları</a:t>
            </a:r>
            <a:endParaRPr lang="en-US" dirty="0"/>
          </a:p>
        </p:txBody>
      </p:sp>
      <p:sp>
        <p:nvSpPr>
          <p:cNvPr id="3" name="İçerik Yer Tutucusu 2"/>
          <p:cNvSpPr>
            <a:spLocks noGrp="1"/>
          </p:cNvSpPr>
          <p:nvPr>
            <p:ph idx="1"/>
          </p:nvPr>
        </p:nvSpPr>
        <p:spPr/>
        <p:txBody>
          <a:bodyPr>
            <a:normAutofit/>
          </a:bodyPr>
          <a:lstStyle/>
          <a:p>
            <a:r>
              <a:rPr lang="tr-TR" dirty="0"/>
              <a:t>Yarı  mamuller,  henüz  kullanılmaya  hazır  hâle  gelmemiş,  üzerinde  daha  işlem yapılması gereken kısmen bitmiş mallardan oluşur. Daha karmaşık ve uzun üretim </a:t>
            </a:r>
            <a:r>
              <a:rPr lang="tr-TR" dirty="0" smtClean="0"/>
              <a:t>sürecine</a:t>
            </a:r>
            <a:r>
              <a:rPr lang="tr-TR" dirty="0"/>
              <a:t> </a:t>
            </a:r>
            <a:r>
              <a:rPr lang="tr-TR" dirty="0" smtClean="0"/>
              <a:t>sahip </a:t>
            </a:r>
            <a:r>
              <a:rPr lang="tr-TR" dirty="0"/>
              <a:t>işletmeler yarı mamul stoklarına daha fazla yatırım yapar. Yarı mamul stoku tutulmasının   amacı,   üretim   sürecinde   bir   faaliyetteki   aksamanın   diğer   bir   faaliyeti etkilemesini önlemektir. Örneğin, birden fazla aşamadan oluşan bir üretim sürecinin her aşamasının bir önceki aşamaya bağlı olduğunu varsayalım. İlk aşamada bir problem oluştuğunda yarı mamul üretilemeyeceğinden diğer üniteler de faaliyetlerini durdurmak zorunda kalacaktır. Oysa her bir üretim aşamasında üretilen yarı mamuller stoklanırsa herhangi bir aşamada üretim durduğunda diğer üniteler yarı mamul stoklarını kullanarak üretimlerine devam edebilir.</a:t>
            </a:r>
            <a:endParaRPr lang="en-US" dirty="0"/>
          </a:p>
          <a:p>
            <a:endParaRPr lang="en-US" dirty="0"/>
          </a:p>
        </p:txBody>
      </p:sp>
    </p:spTree>
    <p:extLst>
      <p:ext uri="{BB962C8B-B14F-4D97-AF65-F5344CB8AC3E}">
        <p14:creationId xmlns:p14="http://schemas.microsoft.com/office/powerpoint/2010/main" val="270351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Yarı Mamul Stokları Bulundurmayı Etkileyen </a:t>
            </a:r>
            <a:r>
              <a:rPr lang="tr-TR" b="1" dirty="0" smtClean="0"/>
              <a:t>Faktörler</a:t>
            </a:r>
            <a:endParaRPr lang="en-US" dirty="0"/>
          </a:p>
        </p:txBody>
      </p:sp>
      <p:sp>
        <p:nvSpPr>
          <p:cNvPr id="3" name="İçerik Yer Tutucusu 2"/>
          <p:cNvSpPr>
            <a:spLocks noGrp="1"/>
          </p:cNvSpPr>
          <p:nvPr>
            <p:ph idx="1"/>
          </p:nvPr>
        </p:nvSpPr>
        <p:spPr/>
        <p:txBody>
          <a:bodyPr/>
          <a:lstStyle/>
          <a:p>
            <a:r>
              <a:rPr lang="tr-TR" dirty="0" smtClean="0"/>
              <a:t>İmalat </a:t>
            </a:r>
            <a:r>
              <a:rPr lang="tr-TR" dirty="0"/>
              <a:t>sürecinin teknik niteliği ve uzunluğu</a:t>
            </a:r>
            <a:endParaRPr lang="en-US" dirty="0"/>
          </a:p>
          <a:p>
            <a:r>
              <a:rPr lang="tr-TR" dirty="0" smtClean="0"/>
              <a:t>İmalat </a:t>
            </a:r>
            <a:r>
              <a:rPr lang="tr-TR" dirty="0"/>
              <a:t>sırasında yaratılan katma değer</a:t>
            </a:r>
            <a:endParaRPr lang="en-US" dirty="0"/>
          </a:p>
          <a:p>
            <a:r>
              <a:rPr lang="tr-TR" dirty="0" smtClean="0"/>
              <a:t>Üretim </a:t>
            </a:r>
            <a:r>
              <a:rPr lang="tr-TR" dirty="0"/>
              <a:t>faaliyetinin sürekliliği</a:t>
            </a:r>
            <a:endParaRPr lang="en-US" dirty="0"/>
          </a:p>
          <a:p>
            <a:r>
              <a:rPr lang="tr-TR" dirty="0" smtClean="0"/>
              <a:t>Üretim </a:t>
            </a:r>
            <a:r>
              <a:rPr lang="tr-TR" dirty="0"/>
              <a:t>miktarı</a:t>
            </a:r>
            <a:endParaRPr lang="en-US" dirty="0"/>
          </a:p>
          <a:p>
            <a:r>
              <a:rPr lang="tr-TR" dirty="0" smtClean="0"/>
              <a:t>Yarı </a:t>
            </a:r>
            <a:r>
              <a:rPr lang="tr-TR" dirty="0"/>
              <a:t>mamullerin başka işletmelere yaptırılıp yaptırılmaması</a:t>
            </a:r>
            <a:endParaRPr lang="en-US" dirty="0"/>
          </a:p>
          <a:p>
            <a:endParaRPr lang="en-US" dirty="0"/>
          </a:p>
        </p:txBody>
      </p:sp>
    </p:spTree>
    <p:extLst>
      <p:ext uri="{BB962C8B-B14F-4D97-AF65-F5344CB8AC3E}">
        <p14:creationId xmlns:p14="http://schemas.microsoft.com/office/powerpoint/2010/main" val="427749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1.4.1.3. Ürün Stokları (Mamul Stokları</a:t>
            </a:r>
            <a:r>
              <a:rPr lang="tr-TR" b="1" dirty="0" smtClean="0"/>
              <a:t>)</a:t>
            </a:r>
            <a:endParaRPr lang="en-US" dirty="0"/>
          </a:p>
        </p:txBody>
      </p:sp>
      <p:sp>
        <p:nvSpPr>
          <p:cNvPr id="3" name="İçerik Yer Tutucusu 2"/>
          <p:cNvSpPr>
            <a:spLocks noGrp="1"/>
          </p:cNvSpPr>
          <p:nvPr>
            <p:ph idx="1"/>
          </p:nvPr>
        </p:nvSpPr>
        <p:spPr/>
        <p:txBody>
          <a:bodyPr/>
          <a:lstStyle/>
          <a:p>
            <a:r>
              <a:rPr lang="tr-TR" dirty="0"/>
              <a:t>Mamul stokları, üretimi tamamlanmış ancak henüz satılmamış maddelerden oluşur. Mamul stoku tutmanın amacı, üretim ile satış faaliyetleri arasında eş güdümü sağlamaktır. Birçok sektörde satışlar stoklardan yapılır. Üretim için satışların yapılması beklenmez</a:t>
            </a:r>
            <a:r>
              <a:rPr lang="tr-TR" dirty="0" smtClean="0"/>
              <a:t>.</a:t>
            </a:r>
            <a:endParaRPr lang="en-US" dirty="0"/>
          </a:p>
        </p:txBody>
      </p:sp>
    </p:spTree>
    <p:extLst>
      <p:ext uri="{BB962C8B-B14F-4D97-AF65-F5344CB8AC3E}">
        <p14:creationId xmlns:p14="http://schemas.microsoft.com/office/powerpoint/2010/main" val="62768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Mamul Stoku Bulundurmayı Etkileyen </a:t>
            </a:r>
            <a:r>
              <a:rPr lang="tr-TR" b="1" dirty="0" smtClean="0"/>
              <a:t>Faktörler</a:t>
            </a:r>
            <a:endParaRPr lang="en-US" dirty="0"/>
          </a:p>
        </p:txBody>
      </p:sp>
      <p:sp>
        <p:nvSpPr>
          <p:cNvPr id="3" name="İçerik Yer Tutucusu 2"/>
          <p:cNvSpPr>
            <a:spLocks noGrp="1"/>
          </p:cNvSpPr>
          <p:nvPr>
            <p:ph idx="1"/>
          </p:nvPr>
        </p:nvSpPr>
        <p:spPr/>
        <p:txBody>
          <a:bodyPr numCol="2">
            <a:normAutofit/>
          </a:bodyPr>
          <a:lstStyle/>
          <a:p>
            <a:r>
              <a:rPr lang="tr-TR" dirty="0" smtClean="0"/>
              <a:t>Satış </a:t>
            </a:r>
            <a:r>
              <a:rPr lang="tr-TR" dirty="0"/>
              <a:t>hacmi</a:t>
            </a:r>
            <a:endParaRPr lang="en-US" dirty="0"/>
          </a:p>
          <a:p>
            <a:r>
              <a:rPr lang="tr-TR" dirty="0" smtClean="0"/>
              <a:t>Talebin </a:t>
            </a:r>
            <a:r>
              <a:rPr lang="tr-TR" dirty="0"/>
              <a:t>yapısı</a:t>
            </a:r>
            <a:endParaRPr lang="en-US" dirty="0"/>
          </a:p>
          <a:p>
            <a:r>
              <a:rPr lang="tr-TR" dirty="0" smtClean="0"/>
              <a:t>Piyasadaki </a:t>
            </a:r>
            <a:r>
              <a:rPr lang="tr-TR" dirty="0"/>
              <a:t>rekabet şartları</a:t>
            </a:r>
            <a:endParaRPr lang="en-US" dirty="0"/>
          </a:p>
          <a:p>
            <a:r>
              <a:rPr lang="tr-TR" dirty="0" smtClean="0"/>
              <a:t>Satış </a:t>
            </a:r>
            <a:r>
              <a:rPr lang="tr-TR" dirty="0"/>
              <a:t>bölgelerinin çeşitliliği</a:t>
            </a:r>
            <a:endParaRPr lang="en-US" dirty="0"/>
          </a:p>
          <a:p>
            <a:r>
              <a:rPr lang="tr-TR" dirty="0" smtClean="0"/>
              <a:t>Dağıtım </a:t>
            </a:r>
            <a:r>
              <a:rPr lang="tr-TR" dirty="0"/>
              <a:t>kanallarının yapısı ve çeşitliliği</a:t>
            </a:r>
            <a:endParaRPr lang="en-US" dirty="0"/>
          </a:p>
          <a:p>
            <a:r>
              <a:rPr lang="tr-TR" dirty="0" smtClean="0"/>
              <a:t>Üretimin </a:t>
            </a:r>
            <a:r>
              <a:rPr lang="tr-TR" dirty="0"/>
              <a:t>sipariş veya piyasa için yapılması</a:t>
            </a:r>
            <a:endParaRPr lang="en-US" dirty="0"/>
          </a:p>
          <a:p>
            <a:r>
              <a:rPr lang="tr-TR" dirty="0" smtClean="0"/>
              <a:t>Mamulün </a:t>
            </a:r>
            <a:r>
              <a:rPr lang="tr-TR" dirty="0"/>
              <a:t>fiziki özellikleri</a:t>
            </a:r>
            <a:endParaRPr lang="en-US" dirty="0"/>
          </a:p>
          <a:p>
            <a:r>
              <a:rPr lang="tr-TR" dirty="0" smtClean="0"/>
              <a:t>Üretimin çeşitliliği</a:t>
            </a:r>
            <a:endParaRPr lang="en-US" dirty="0" smtClean="0"/>
          </a:p>
          <a:p>
            <a:r>
              <a:rPr lang="tr-TR" dirty="0" smtClean="0"/>
              <a:t>İş gücü yetersizliği veya grev beklentisine karşı korunmak</a:t>
            </a:r>
            <a:endParaRPr lang="en-US" dirty="0" smtClean="0"/>
          </a:p>
          <a:p>
            <a:r>
              <a:rPr lang="tr-TR" dirty="0" smtClean="0"/>
              <a:t>Stok </a:t>
            </a:r>
            <a:r>
              <a:rPr lang="tr-TR" dirty="0"/>
              <a:t>bulundurma maliyeti</a:t>
            </a:r>
            <a:endParaRPr lang="en-US" dirty="0"/>
          </a:p>
          <a:p>
            <a:r>
              <a:rPr lang="tr-TR" dirty="0" smtClean="0"/>
              <a:t>Stok </a:t>
            </a:r>
            <a:r>
              <a:rPr lang="tr-TR" dirty="0"/>
              <a:t>bulundurmama maliyeti</a:t>
            </a:r>
            <a:endParaRPr lang="en-US" dirty="0"/>
          </a:p>
          <a:p>
            <a:r>
              <a:rPr lang="tr-TR" dirty="0" smtClean="0"/>
              <a:t>Stok </a:t>
            </a:r>
            <a:r>
              <a:rPr lang="tr-TR" dirty="0"/>
              <a:t>bulundurma ve bulundurmamanın </a:t>
            </a:r>
            <a:r>
              <a:rPr lang="tr-TR" dirty="0" smtClean="0"/>
              <a:t>riskleri</a:t>
            </a:r>
            <a:endParaRPr lang="en-US" dirty="0"/>
          </a:p>
        </p:txBody>
      </p:sp>
    </p:spTree>
    <p:extLst>
      <p:ext uri="{BB962C8B-B14F-4D97-AF65-F5344CB8AC3E}">
        <p14:creationId xmlns:p14="http://schemas.microsoft.com/office/powerpoint/2010/main" val="133142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1.4.1.4. Hazır </a:t>
            </a:r>
            <a:r>
              <a:rPr lang="tr-TR" b="1" dirty="0" smtClean="0"/>
              <a:t>Parçalar</a:t>
            </a:r>
            <a:endParaRPr lang="en-US" dirty="0"/>
          </a:p>
        </p:txBody>
      </p:sp>
      <p:sp>
        <p:nvSpPr>
          <p:cNvPr id="3" name="İçerik Yer Tutucusu 2"/>
          <p:cNvSpPr>
            <a:spLocks noGrp="1"/>
          </p:cNvSpPr>
          <p:nvPr>
            <p:ph idx="1"/>
          </p:nvPr>
        </p:nvSpPr>
        <p:spPr/>
        <p:txBody>
          <a:bodyPr/>
          <a:lstStyle/>
          <a:p>
            <a:r>
              <a:rPr lang="tr-TR" dirty="0" smtClean="0"/>
              <a:t>Mamulün  </a:t>
            </a:r>
            <a:r>
              <a:rPr lang="tr-TR" dirty="0"/>
              <a:t>bir  kısmını  oluşturan  ve  genellikle  dışarıdan  tedarik edilen  varlıklardır. Bunlar cıvata, somun gibi basit fakat çok kullanılan parçalar olabileceği gibi elektrik motoru, dişli kutusu, jeneratör gibi büyük mamullere monte edilen karmaşık mamuller de olabilir.</a:t>
            </a:r>
            <a:endParaRPr lang="en-US" dirty="0"/>
          </a:p>
          <a:p>
            <a:pPr marL="0" indent="0">
              <a:buNone/>
            </a:pPr>
            <a:endParaRPr lang="en-US" dirty="0"/>
          </a:p>
        </p:txBody>
      </p:sp>
    </p:spTree>
    <p:extLst>
      <p:ext uri="{BB962C8B-B14F-4D97-AF65-F5344CB8AC3E}">
        <p14:creationId xmlns:p14="http://schemas.microsoft.com/office/powerpoint/2010/main" val="338557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t>STOK YÖNETİMİ</a:t>
            </a:r>
            <a:endParaRPr lang="en-US" dirty="0"/>
          </a:p>
        </p:txBody>
      </p:sp>
      <p:sp>
        <p:nvSpPr>
          <p:cNvPr id="3" name="Alt Başlık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804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1.4.1.5. Endirekt </a:t>
            </a:r>
            <a:r>
              <a:rPr lang="tr-TR" b="1" dirty="0" smtClean="0"/>
              <a:t>Malzeme</a:t>
            </a:r>
            <a:endParaRPr lang="en-US" dirty="0"/>
          </a:p>
        </p:txBody>
      </p:sp>
      <p:sp>
        <p:nvSpPr>
          <p:cNvPr id="3" name="İçerik Yer Tutucusu 2"/>
          <p:cNvSpPr>
            <a:spLocks noGrp="1"/>
          </p:cNvSpPr>
          <p:nvPr>
            <p:ph idx="1"/>
          </p:nvPr>
        </p:nvSpPr>
        <p:spPr>
          <a:xfrm>
            <a:off x="677334" y="1442434"/>
            <a:ext cx="6509077" cy="4893971"/>
          </a:xfrm>
        </p:spPr>
        <p:txBody>
          <a:bodyPr>
            <a:normAutofit/>
          </a:bodyPr>
          <a:lstStyle/>
          <a:p>
            <a:r>
              <a:rPr lang="tr-TR" dirty="0"/>
              <a:t>Endirekt maddeler, üretilen mamullerin oluşumunda direkt maddeler gibi temel rol oynamayan  ve  mamul  üretiminde  dolaylı  katkıları  bulunan  ya  da  mamul  üretiminde doğrudan katkıları bulunmakla birlikte maliyetleri üretilen mamullere doğrudan yüklenemeyen maddelerdir.</a:t>
            </a:r>
            <a:endParaRPr lang="en-US" dirty="0"/>
          </a:p>
          <a:p>
            <a:r>
              <a:rPr lang="tr-TR" dirty="0" smtClean="0"/>
              <a:t>Endirekt  </a:t>
            </a:r>
            <a:r>
              <a:rPr lang="tr-TR" dirty="0"/>
              <a:t>maddeler,  yardımcı  maddeler  ve  işletme  malzemeleri  olmak  üzere  ikiye ayrılır.</a:t>
            </a:r>
            <a:endParaRPr lang="en-US" dirty="0"/>
          </a:p>
          <a:p>
            <a:pPr marL="0" indent="0">
              <a:buNone/>
            </a:pPr>
            <a:r>
              <a:rPr lang="tr-TR" b="1" u="sng" dirty="0" smtClean="0"/>
              <a:t> - Yardımcı </a:t>
            </a:r>
            <a:r>
              <a:rPr lang="tr-TR" b="1" u="sng" dirty="0"/>
              <a:t>maddeler</a:t>
            </a:r>
            <a:endParaRPr lang="en-US" u="sng" dirty="0"/>
          </a:p>
          <a:p>
            <a:r>
              <a:rPr lang="tr-TR" dirty="0"/>
              <a:t>Yardımcı maddeler, üretim sürecinde ham maddenin mamul hâle gelmesinde yardımcı ya  da  tamamlayıcı  rol  oynayan  ve  mamul  bünyesinde  yer  alan  endirekt  maddelerdir. Yardımcı maddeler mamul maliyetleri içinde doğrudan yer almakla birlikte, bunların katkı oranları direkt maddelere göre daha az olmaktadır. Elbise için düğme, mobilyada çivi gibi</a:t>
            </a:r>
            <a:r>
              <a:rPr lang="tr-TR"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46" y="1930400"/>
            <a:ext cx="3284113" cy="2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566337" y="4752304"/>
            <a:ext cx="3090929" cy="369332"/>
          </a:xfrm>
          <a:prstGeom prst="rect">
            <a:avLst/>
          </a:prstGeom>
          <a:noFill/>
        </p:spPr>
        <p:txBody>
          <a:bodyPr wrap="square" rtlCol="0">
            <a:spAutoFit/>
          </a:bodyPr>
          <a:lstStyle/>
          <a:p>
            <a:pPr algn="ctr"/>
            <a:r>
              <a:rPr lang="tr-TR" b="1" dirty="0"/>
              <a:t>Yardımcı madde olarak çivi</a:t>
            </a:r>
            <a:endParaRPr lang="en-US" dirty="0"/>
          </a:p>
        </p:txBody>
      </p:sp>
    </p:spTree>
    <p:extLst>
      <p:ext uri="{BB962C8B-B14F-4D97-AF65-F5344CB8AC3E}">
        <p14:creationId xmlns:p14="http://schemas.microsoft.com/office/powerpoint/2010/main" val="81556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tr-TR" b="1" u="sng" dirty="0" smtClean="0"/>
              <a:t>İşletme </a:t>
            </a:r>
            <a:r>
              <a:rPr lang="tr-TR" b="1" u="sng" dirty="0"/>
              <a:t>malzemeleri</a:t>
            </a:r>
            <a:endParaRPr lang="en-US" u="sng" dirty="0"/>
          </a:p>
          <a:p>
            <a:r>
              <a:rPr lang="tr-TR" dirty="0"/>
              <a:t>İşletme  malzemeleri,  üretim  ile  ilgili  faaliyetlerin  yürütülmesi  için  gerekli  olan, üretilen mamullerin bünyesinde yer almayan; makine yedek parçaları, bakım onarım malzemeleri, yakıt maddeleri gibi çeşitli madde ve malzemelerdir. Yağlama malzemeleri, temizlik malzemeleri, kimyevi maddeler, maskeler, işçi önlükleri, yakıt malzemeleri gibi.</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666" y="2612594"/>
            <a:ext cx="1737435" cy="39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45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1.4.1.6. Emniyet </a:t>
            </a:r>
            <a:r>
              <a:rPr lang="tr-TR" b="1" dirty="0" smtClean="0"/>
              <a:t>Stokları</a:t>
            </a:r>
            <a:endParaRPr lang="en-US" dirty="0"/>
          </a:p>
        </p:txBody>
      </p:sp>
      <p:sp>
        <p:nvSpPr>
          <p:cNvPr id="3" name="İçerik Yer Tutucusu 2"/>
          <p:cNvSpPr>
            <a:spLocks noGrp="1"/>
          </p:cNvSpPr>
          <p:nvPr>
            <p:ph idx="1"/>
          </p:nvPr>
        </p:nvSpPr>
        <p:spPr/>
        <p:txBody>
          <a:bodyPr/>
          <a:lstStyle/>
          <a:p>
            <a:r>
              <a:rPr lang="tr-TR" dirty="0"/>
              <a:t>Stok  yokluğuna  düşmemek  için  beklenen  ihtiyaçtan  fazla  tutulan  stoktur.  Bu  tür stoklar iki sipariş arasındaki ortalama talebi karşılamak amacıyla bulundurulur. Bu stoklar üretimin ve satışların aksamasını engelleyerek maliyet tasarrufuna ve kâr artışına yol açar.</a:t>
            </a:r>
            <a:endParaRPr lang="en-US" dirty="0"/>
          </a:p>
          <a:p>
            <a:r>
              <a:rPr lang="tr-TR" b="1" u="sng" dirty="0"/>
              <a:t>1.4.1.7. Aktif Stoklar</a:t>
            </a:r>
            <a:endParaRPr lang="en-US" u="sng" dirty="0"/>
          </a:p>
          <a:p>
            <a:r>
              <a:rPr lang="tr-TR" dirty="0" smtClean="0"/>
              <a:t>Belirli </a:t>
            </a:r>
            <a:r>
              <a:rPr lang="tr-TR" dirty="0"/>
              <a:t>devrelerde sipariş edilen ve mevcut talebi o devrede karşılamak için elde bulundurulan stoklardır. Diğer bir deyişle aktif stok iki sipariş arasındaki sürede ortalama talebi karşılamak için bulundurulan stoklardır.</a:t>
            </a:r>
            <a:endParaRPr lang="en-US" dirty="0"/>
          </a:p>
          <a:p>
            <a:pPr marL="0" indent="0">
              <a:buNone/>
            </a:pPr>
            <a:endParaRPr lang="en-US" dirty="0"/>
          </a:p>
        </p:txBody>
      </p:sp>
    </p:spTree>
    <p:extLst>
      <p:ext uri="{BB962C8B-B14F-4D97-AF65-F5344CB8AC3E}">
        <p14:creationId xmlns:p14="http://schemas.microsoft.com/office/powerpoint/2010/main" val="190521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 Stok Kontrol </a:t>
            </a:r>
            <a:r>
              <a:rPr lang="tr-TR" b="1" dirty="0" smtClean="0"/>
              <a:t>Metotları</a:t>
            </a:r>
            <a:endParaRPr lang="en-US" dirty="0"/>
          </a:p>
        </p:txBody>
      </p:sp>
      <p:sp>
        <p:nvSpPr>
          <p:cNvPr id="3" name="İçerik Yer Tutucusu 2"/>
          <p:cNvSpPr>
            <a:spLocks noGrp="1"/>
          </p:cNvSpPr>
          <p:nvPr>
            <p:ph idx="1"/>
          </p:nvPr>
        </p:nvSpPr>
        <p:spPr/>
        <p:txBody>
          <a:bodyPr/>
          <a:lstStyle/>
          <a:p>
            <a:r>
              <a:rPr lang="tr-TR" dirty="0"/>
              <a:t>Stok kontrolü için geliştirilmiş metotların temel amacı; işletmelerin ihtiyaç duyduğu malzemeleri, ihtiyaç duyulduğu anda, istenilen miktarda ve optimum sermaye maliyeti ile sağlayacak stok düzeylerinin belirlenmesidir. Bu amaçla kullanılan çeşitli teknikler sırasıyla belirtilecektir.</a:t>
            </a:r>
            <a:endParaRPr lang="en-US" dirty="0"/>
          </a:p>
          <a:p>
            <a:pPr marL="0" indent="0">
              <a:buNone/>
            </a:pPr>
            <a:endParaRPr lang="en-US" dirty="0"/>
          </a:p>
        </p:txBody>
      </p:sp>
    </p:spTree>
    <p:extLst>
      <p:ext uri="{BB962C8B-B14F-4D97-AF65-F5344CB8AC3E}">
        <p14:creationId xmlns:p14="http://schemas.microsoft.com/office/powerpoint/2010/main" val="20315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Gözle </a:t>
            </a:r>
            <a:r>
              <a:rPr lang="tr-TR" b="1" dirty="0" smtClean="0"/>
              <a:t>Kontrol</a:t>
            </a:r>
            <a:endParaRPr lang="en-US" dirty="0"/>
          </a:p>
        </p:txBody>
      </p:sp>
      <p:sp>
        <p:nvSpPr>
          <p:cNvPr id="3" name="İçerik Yer Tutucusu 2"/>
          <p:cNvSpPr>
            <a:spLocks noGrp="1"/>
          </p:cNvSpPr>
          <p:nvPr>
            <p:ph idx="1"/>
          </p:nvPr>
        </p:nvSpPr>
        <p:spPr/>
        <p:txBody>
          <a:bodyPr/>
          <a:lstStyle/>
          <a:p>
            <a:r>
              <a:rPr lang="tr-TR" dirty="0"/>
              <a:t>Stokların işletmeler içinde yer alan depo memurları tarafından, deneyime dayalı olarak gözden geçirilmesi ile gerçekleştirilir. Depo memuru periyodik sürelerle sorumluluğu altındaki tüm malzemeleri gözden geçirerek azalan malzemeleri belirler ve satın alma işleminin başlatılması için planlama birimini uyarır. Basit fakat deneyime dayalı ve kişisel yargıya bağlı olması nedeniyle hata ihtimali yüksek olan bir kontrol yöntemidir. Ayrıca malzemeler  sistematik  olarak  yerleştirilmemişse  gözle  kontrol  zor  gerçekleştirilir  ve kullanım miktarlarındaki olağanüstü değişimleri izleme imkânı vermez</a:t>
            </a:r>
            <a:r>
              <a:rPr lang="tr-TR" dirty="0" smtClean="0"/>
              <a: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811" y="4048136"/>
            <a:ext cx="2999189" cy="280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37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1.5.2. Çift Kutu </a:t>
            </a:r>
            <a:r>
              <a:rPr lang="tr-TR" b="1" dirty="0" smtClean="0"/>
              <a:t>Metodu</a:t>
            </a:r>
            <a:endParaRPr lang="en-US" dirty="0"/>
          </a:p>
        </p:txBody>
      </p:sp>
      <p:sp>
        <p:nvSpPr>
          <p:cNvPr id="3" name="İçerik Yer Tutucusu 2"/>
          <p:cNvSpPr>
            <a:spLocks noGrp="1"/>
          </p:cNvSpPr>
          <p:nvPr>
            <p:ph idx="1"/>
          </p:nvPr>
        </p:nvSpPr>
        <p:spPr/>
        <p:txBody>
          <a:bodyPr/>
          <a:lstStyle/>
          <a:p>
            <a:r>
              <a:rPr lang="tr-TR" dirty="0"/>
              <a:t>Sistem, yedek gözü olan bir benzin deposuna benzetilebilir. Herhangi bir cins stok iki bölmeli bir kutuda muhafaza edilir. Birinci kutu tamamen tükendiği zaman yeni sipariş verilir. İkinci kutudaki miktar, sipariş teslim alınıncaya kadar ihtiyacı karşılayabilmelidir.</a:t>
            </a:r>
            <a:endParaRPr lang="en-US" dirty="0"/>
          </a:p>
          <a:p>
            <a:r>
              <a:rPr lang="tr-TR" dirty="0" smtClean="0"/>
              <a:t>Pratikliği </a:t>
            </a:r>
            <a:r>
              <a:rPr lang="tr-TR" dirty="0"/>
              <a:t>ve sakıncaları bakımından gözle kontrol yöntemine benzer. Her iki yöntem de birim değeri düşük, küçük hacimli ve çok sayıdaki stok kalemlerinin kontrolünde kullanılır.</a:t>
            </a:r>
            <a:endParaRPr lang="en-US" dirty="0"/>
          </a:p>
          <a:p>
            <a:endParaRPr lang="en-US" dirty="0"/>
          </a:p>
        </p:txBody>
      </p:sp>
    </p:spTree>
    <p:extLst>
      <p:ext uri="{BB962C8B-B14F-4D97-AF65-F5344CB8AC3E}">
        <p14:creationId xmlns:p14="http://schemas.microsoft.com/office/powerpoint/2010/main" val="3318903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1.5.3. Sabit Sipariş Süresi </a:t>
            </a:r>
            <a:r>
              <a:rPr lang="tr-TR" b="1" dirty="0" smtClean="0"/>
              <a:t>Metodu</a:t>
            </a:r>
            <a:endParaRPr lang="en-US" dirty="0"/>
          </a:p>
        </p:txBody>
      </p:sp>
      <p:sp>
        <p:nvSpPr>
          <p:cNvPr id="3" name="İçerik Yer Tutucusu 2"/>
          <p:cNvSpPr>
            <a:spLocks noGrp="1"/>
          </p:cNvSpPr>
          <p:nvPr>
            <p:ph idx="1"/>
          </p:nvPr>
        </p:nvSpPr>
        <p:spPr/>
        <p:txBody>
          <a:bodyPr/>
          <a:lstStyle/>
          <a:p>
            <a:r>
              <a:rPr lang="tr-TR" dirty="0"/>
              <a:t>Her stok türü için maksimum stok düzeyi belirlendikten sonra, stokların siparişi için bir sabit süre belirlenir. Sürelerin bitiminde eksilen stok seviyeleri maksimum stok düzeyine kadar  sipariş  verilerek  tamamlanır.  Yöntemde  periyotlar  içindeki  kullanım miktarı  sabit değilse her bir siparişin miktarı diğerinden farklı gerçekleşir. Çok çeşitli stok için uygulanması  güç  bir  yöntemdir.  Ayrıca  siparişlerin  süreye  bağımlılık  arz  etmesi  de satıcıların sunacağı kârlı alımlardan yararlanma özelliğini ortadan kaldırır</a:t>
            </a:r>
            <a:r>
              <a:rPr lang="tr-TR" dirty="0" smtClean="0"/>
              <a:t>.</a:t>
            </a:r>
            <a:endParaRPr lang="en-US" dirty="0"/>
          </a:p>
        </p:txBody>
      </p:sp>
    </p:spTree>
    <p:extLst>
      <p:ext uri="{BB962C8B-B14F-4D97-AF65-F5344CB8AC3E}">
        <p14:creationId xmlns:p14="http://schemas.microsoft.com/office/powerpoint/2010/main" val="2096732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1.5.4. Sabit Sipariş Miktarı </a:t>
            </a:r>
            <a:r>
              <a:rPr lang="tr-TR" b="1" dirty="0" smtClean="0"/>
              <a:t>Metodu</a:t>
            </a:r>
            <a:endParaRPr lang="en-US" dirty="0"/>
          </a:p>
        </p:txBody>
      </p:sp>
      <p:sp>
        <p:nvSpPr>
          <p:cNvPr id="3" name="İçerik Yer Tutucusu 2"/>
          <p:cNvSpPr>
            <a:spLocks noGrp="1"/>
          </p:cNvSpPr>
          <p:nvPr>
            <p:ph idx="1"/>
          </p:nvPr>
        </p:nvSpPr>
        <p:spPr/>
        <p:txBody>
          <a:bodyPr/>
          <a:lstStyle/>
          <a:p>
            <a:r>
              <a:rPr lang="tr-TR" dirty="0"/>
              <a:t>Bu yöntem sabit sipariş süresi yönteminin tersi olarak düşünülmüştür. Yöntemde stoklar  belirli  bir  düzeye  düştüğünde,  önceden  belirlenmiş  ve  stok  maliyetlerini  en  alt düzeyde  tutacak  bir  miktar  sipariş  edilir.  Yöntemde  her  bir  stok  kalemi  için  emniyet düzeyleri ve ekonomik sipariş miktarının bilinmesi gerekir. Yöntem basit bir miktarın siparişine  dayalı  olarak  çalıştırıldığı  için,  tüketim  hızı  sabit  olmadığı  takdirde,  sipariş periyodu her bir sipariş için değişiklik gösterebilir.</a:t>
            </a:r>
            <a:endParaRPr lang="en-US" dirty="0"/>
          </a:p>
          <a:p>
            <a:endParaRPr lang="en-US" dirty="0"/>
          </a:p>
        </p:txBody>
      </p:sp>
    </p:spTree>
    <p:extLst>
      <p:ext uri="{BB962C8B-B14F-4D97-AF65-F5344CB8AC3E}">
        <p14:creationId xmlns:p14="http://schemas.microsoft.com/office/powerpoint/2010/main" val="2458645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1.5.5. ABC </a:t>
            </a:r>
            <a:r>
              <a:rPr lang="tr-TR" b="1" dirty="0" smtClean="0"/>
              <a:t>Metodu</a:t>
            </a:r>
            <a:endParaRPr lang="en-US" dirty="0"/>
          </a:p>
        </p:txBody>
      </p:sp>
      <p:sp>
        <p:nvSpPr>
          <p:cNvPr id="3" name="İçerik Yer Tutucusu 2"/>
          <p:cNvSpPr>
            <a:spLocks noGrp="1"/>
          </p:cNvSpPr>
          <p:nvPr>
            <p:ph idx="1"/>
          </p:nvPr>
        </p:nvSpPr>
        <p:spPr>
          <a:xfrm>
            <a:off x="677334" y="1532587"/>
            <a:ext cx="8596668" cy="4508776"/>
          </a:xfrm>
        </p:spPr>
        <p:txBody>
          <a:bodyPr>
            <a:normAutofit lnSpcReduction="10000"/>
          </a:bodyPr>
          <a:lstStyle/>
          <a:p>
            <a:r>
              <a:rPr lang="tr-TR" dirty="0"/>
              <a:t>Ürün gruplarını bir kârlılık ölçüsüne göre sıralayan ve gruplayan bir analizdir. Hangi ürünlerin devamlı stoklarda bulundurulması, hangi ürünlerin stoklarının tükenmesine ne zaman izin verilmesi ve hangi ürünlerin stoklardan çıkarılması gerektiğini belirlemek amacıyla kullanılır.</a:t>
            </a:r>
            <a:endParaRPr lang="en-US" dirty="0"/>
          </a:p>
          <a:p>
            <a:r>
              <a:rPr lang="tr-TR" dirty="0" smtClean="0"/>
              <a:t>Stok </a:t>
            </a:r>
            <a:r>
              <a:rPr lang="tr-TR" dirty="0"/>
              <a:t>yönetim sisteminde binlerce stok kalemi bulunabilir. Bütün stok kalemlerinin aynı derecede kontrol edilmesi anlamsız, hatta çok zor olabilir. Stokta bulunan çeşitli stok kalemlerinin ne derecede kontrol edilmeleri gerektiğini saptamak için bunları kritikliğine veya değerlerine göre sınıflandırmak gerekir. Sonuçta bulunan kategoriler gerekli kontrol derecesine göre sıralanır. Her kategori kendisine bağlanan paranın miktarını veya kendisinin önemini belirtir. Diğer bir deyişle kendisine önemli miktarda stok bağlanan kategoride bulunan parçaların daha sıkı kontrol edilmesi gerekir. Aynı şekilde bir kategoride bulunan parçalar ne kadar kritikse onların sıkı kontrol edilmesi gerekir. Stok kategorilerinin ve bunların üzerindeki kontrol derecesinin bulunmasında ABC analizinden faydalanır. ABC stok analizi, stok kalemlerini şu üç grup altında toplar</a:t>
            </a:r>
            <a:r>
              <a:rPr lang="tr-TR" dirty="0" smtClean="0"/>
              <a:t>:</a:t>
            </a:r>
            <a:endParaRPr lang="en-US" dirty="0"/>
          </a:p>
        </p:txBody>
      </p:sp>
    </p:spTree>
    <p:extLst>
      <p:ext uri="{BB962C8B-B14F-4D97-AF65-F5344CB8AC3E}">
        <p14:creationId xmlns:p14="http://schemas.microsoft.com/office/powerpoint/2010/main" val="2393166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20000"/>
          </a:bodyPr>
          <a:lstStyle/>
          <a:p>
            <a:r>
              <a:rPr lang="tr-TR" b="1" dirty="0" smtClean="0"/>
              <a:t>A kategorili stoklar:  </a:t>
            </a:r>
            <a:r>
              <a:rPr lang="tr-TR" dirty="0" smtClean="0"/>
              <a:t>En yüksek parasal hacme sahip, otomatik satın alma sürecine girmeyen, yakın kontrol gerektiren malzemelerdir. Bu kategoride bulunan çok düşük sayıdaki stok kalemleri parasal stok yatırımının en büyük payını alır. Örneğin bu kategorideki parçalar toplamı parçaların sayı olarak %15'ini oluşturmakla beraber stok yatırımının % 75'ini oluşturur. Bu kategorideki stok kalemleri çok sıkı kontrol edilmelidir (günlük veya haftalık gibi).</a:t>
            </a:r>
            <a:endParaRPr lang="en-US" dirty="0" smtClean="0"/>
          </a:p>
          <a:p>
            <a:r>
              <a:rPr lang="tr-TR" b="1" dirty="0"/>
              <a:t>B kategorili stoklar: </a:t>
            </a:r>
            <a:r>
              <a:rPr lang="tr-TR" dirty="0"/>
              <a:t>Orta değerli parasal hacme sahip, otomatik satın alma sürecine girip girmeyeceği üst yönetim yetkisinde olan malzemelerdir. Bu kategoride bulunan stok kalemleri toplam stok kalemlerinin % 30 - % 35'ini kapsar ve toplam stok yatırımının yaklaşık % 20'sini oluşturur. Bu kategorideki stokların 15 günde veya ayda bir kontrolü yeterlidir.</a:t>
            </a:r>
            <a:endParaRPr lang="en-US" dirty="0"/>
          </a:p>
          <a:p>
            <a:r>
              <a:rPr lang="tr-TR" b="1" dirty="0"/>
              <a:t>C kategorili stoklar: </a:t>
            </a:r>
            <a:r>
              <a:rPr lang="tr-TR" dirty="0"/>
              <a:t>En düşük parasal hacme sahip malzemeler olup otomatik satın  alma  siparişlerinin  sistemce  verildiği  malzemelerdir.  Bu  </a:t>
            </a:r>
            <a:r>
              <a:rPr lang="tr-TR" dirty="0" smtClean="0"/>
              <a:t>kategoride</a:t>
            </a:r>
            <a:r>
              <a:rPr lang="tr-TR" dirty="0"/>
              <a:t> </a:t>
            </a:r>
            <a:r>
              <a:rPr lang="tr-TR" dirty="0" smtClean="0"/>
              <a:t>bulunan </a:t>
            </a:r>
            <a:r>
              <a:rPr lang="tr-TR" dirty="0"/>
              <a:t>stoklar toplam stok kalemlerinin % 50 - % 55'ini oluşturmakla beraber toplam stok yatırımının yaklaşık % 5'ini oluşturur. Bu kategoride bulunan </a:t>
            </a:r>
            <a:r>
              <a:rPr lang="tr-TR" dirty="0" smtClean="0"/>
              <a:t>stok </a:t>
            </a:r>
            <a:r>
              <a:rPr lang="tr-TR" dirty="0"/>
              <a:t>kalemlerinin kontrolüne gerek olmayabilir, kontrol edilseler de 2 - 3 ayda bir kontrol edilmeleri yeterlidir</a:t>
            </a:r>
            <a:r>
              <a:rPr lang="tr-TR" dirty="0" smtClean="0"/>
              <a:t>.</a:t>
            </a:r>
            <a:endParaRPr lang="en-US" dirty="0"/>
          </a:p>
        </p:txBody>
      </p:sp>
    </p:spTree>
    <p:extLst>
      <p:ext uri="{BB962C8B-B14F-4D97-AF65-F5344CB8AC3E}">
        <p14:creationId xmlns:p14="http://schemas.microsoft.com/office/powerpoint/2010/main" val="96263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STOK YÖNETİMİNE GİRİŞ</a:t>
            </a:r>
            <a:endParaRPr lang="en-US" dirty="0"/>
          </a:p>
        </p:txBody>
      </p:sp>
      <p:sp>
        <p:nvSpPr>
          <p:cNvPr id="3" name="İçerik Yer Tutucusu 2"/>
          <p:cNvSpPr>
            <a:spLocks noGrp="1"/>
          </p:cNvSpPr>
          <p:nvPr>
            <p:ph idx="1"/>
          </p:nvPr>
        </p:nvSpPr>
        <p:spPr>
          <a:xfrm>
            <a:off x="677334" y="1390919"/>
            <a:ext cx="6199984" cy="5112912"/>
          </a:xfrm>
        </p:spPr>
        <p:txBody>
          <a:bodyPr>
            <a:normAutofit fontScale="92500" lnSpcReduction="20000"/>
          </a:bodyPr>
          <a:lstStyle/>
          <a:p>
            <a:r>
              <a:rPr lang="tr-TR" b="1" dirty="0"/>
              <a:t>1.1. Stok Yönetiminde Temel Kavramlar</a:t>
            </a:r>
            <a:endParaRPr lang="en-US" dirty="0"/>
          </a:p>
          <a:p>
            <a:pPr marL="0" indent="0">
              <a:buNone/>
            </a:pPr>
            <a:r>
              <a:rPr lang="tr-TR" dirty="0" smtClean="0"/>
              <a:t>	Stok </a:t>
            </a:r>
            <a:r>
              <a:rPr lang="tr-TR" dirty="0"/>
              <a:t>yönetimi konusuna girmeden önce bazı terimlerin açıklanması, konunun anlaşılması açısından sizlere yardımcı olacaktır.</a:t>
            </a:r>
            <a:endParaRPr lang="en-US" dirty="0"/>
          </a:p>
          <a:p>
            <a:r>
              <a:rPr lang="tr-TR" b="1" dirty="0" smtClean="0"/>
              <a:t>1.1.1</a:t>
            </a:r>
            <a:r>
              <a:rPr lang="tr-TR" b="1" dirty="0"/>
              <a:t>. İşletme</a:t>
            </a:r>
            <a:endParaRPr lang="en-US" dirty="0"/>
          </a:p>
          <a:p>
            <a:pPr marL="0" indent="0">
              <a:buNone/>
            </a:pPr>
            <a:r>
              <a:rPr lang="tr-TR" dirty="0" smtClean="0"/>
              <a:t>	İnsan  </a:t>
            </a:r>
            <a:r>
              <a:rPr lang="tr-TR" dirty="0"/>
              <a:t>gereksinimlerinin  karşılanması  için  mal  veya  hizmet  üretiminin gerçekleştirildiği iktisadi birimdir. Bu birimler, insanların ihtiyaçlarını ve isteklerini karşılamak amacıyla sınırlı kaynakları en verimli biçimde kullanmak için oluşturulmuştur.</a:t>
            </a:r>
            <a:endParaRPr lang="en-US" dirty="0"/>
          </a:p>
          <a:p>
            <a:r>
              <a:rPr lang="tr-TR" b="1" dirty="0" smtClean="0"/>
              <a:t>1.1.2</a:t>
            </a:r>
            <a:r>
              <a:rPr lang="tr-TR" b="1" dirty="0"/>
              <a:t>. Stok</a:t>
            </a:r>
            <a:endParaRPr lang="en-US" dirty="0"/>
          </a:p>
          <a:p>
            <a:pPr marL="0" indent="0">
              <a:buNone/>
            </a:pPr>
            <a:r>
              <a:rPr lang="tr-TR" dirty="0" smtClean="0"/>
              <a:t>	Tedarik </a:t>
            </a:r>
            <a:r>
              <a:rPr lang="tr-TR" dirty="0"/>
              <a:t>edilerek veya üretilerek elde edilen, kullanılmadan veya müşteriye arz edilmeden belirli bir süre bekletilen mal miktarıdır.</a:t>
            </a:r>
            <a:endParaRPr lang="en-US" dirty="0"/>
          </a:p>
          <a:p>
            <a:r>
              <a:rPr lang="tr-TR" b="1" dirty="0" smtClean="0"/>
              <a:t>1.1.3</a:t>
            </a:r>
            <a:r>
              <a:rPr lang="tr-TR" b="1" dirty="0"/>
              <a:t>. Depo</a:t>
            </a:r>
            <a:endParaRPr lang="en-US" dirty="0"/>
          </a:p>
          <a:p>
            <a:pPr marL="0" indent="0">
              <a:buNone/>
            </a:pPr>
            <a:r>
              <a:rPr lang="tr-TR" dirty="0" smtClean="0"/>
              <a:t>	Ürünlerin </a:t>
            </a:r>
            <a:r>
              <a:rPr lang="tr-TR" dirty="0"/>
              <a:t>ham madde aşamasından üretim ortamına, oradan da tüketim ortamlarına ulaştırılmasına kadar olan bütün faaliyetlerin gerçekleştirilmesinde stratejik rol oynayan ara birimlerdir.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111" y="1803042"/>
            <a:ext cx="4321782" cy="303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522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r>
              <a:rPr lang="tr-TR" dirty="0" smtClean="0"/>
              <a:t>Doğal </a:t>
            </a:r>
            <a:r>
              <a:rPr lang="tr-TR" dirty="0"/>
              <a:t>olarak stok maliyetleri en aza indirilmek isteniyorsa ağırlık A kategorisinde bulunan stok kalemlerinin kontrolüne verilmelidir.</a:t>
            </a:r>
            <a:endParaRPr lang="en-US" dirty="0"/>
          </a:p>
          <a:p>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3463069127"/>
              </p:ext>
            </p:extLst>
          </p:nvPr>
        </p:nvGraphicFramePr>
        <p:xfrm>
          <a:off x="677334" y="3181083"/>
          <a:ext cx="8981820" cy="2860279"/>
        </p:xfrm>
        <a:graphic>
          <a:graphicData uri="http://schemas.openxmlformats.org/drawingml/2006/table">
            <a:tbl>
              <a:tblPr firstRow="1" bandRow="1">
                <a:tableStyleId>{5C22544A-7EE6-4342-B048-85BDC9FD1C3A}</a:tableStyleId>
              </a:tblPr>
              <a:tblGrid>
                <a:gridCol w="1496970"/>
                <a:gridCol w="1496970"/>
                <a:gridCol w="1496970"/>
                <a:gridCol w="1496970"/>
                <a:gridCol w="1496970"/>
                <a:gridCol w="1496970"/>
              </a:tblGrid>
              <a:tr h="1290352">
                <a:tc>
                  <a:txBody>
                    <a:bodyPr/>
                    <a:lstStyle/>
                    <a:p>
                      <a:pPr algn="ctr"/>
                      <a:r>
                        <a:rPr lang="tr-TR" dirty="0" smtClean="0"/>
                        <a:t>Kalem</a:t>
                      </a:r>
                      <a:endParaRPr lang="en-US" dirty="0"/>
                    </a:p>
                  </a:txBody>
                  <a:tcPr anchor="ctr"/>
                </a:tc>
                <a:tc>
                  <a:txBody>
                    <a:bodyPr/>
                    <a:lstStyle/>
                    <a:p>
                      <a:pPr algn="ctr"/>
                      <a:r>
                        <a:rPr lang="tr-TR" dirty="0" smtClean="0"/>
                        <a:t>Kontrol Derecesi</a:t>
                      </a:r>
                      <a:endParaRPr lang="en-US" dirty="0"/>
                    </a:p>
                  </a:txBody>
                  <a:tcPr anchor="ctr"/>
                </a:tc>
                <a:tc>
                  <a:txBody>
                    <a:bodyPr/>
                    <a:lstStyle/>
                    <a:p>
                      <a:pPr algn="ctr"/>
                      <a:r>
                        <a:rPr lang="tr-TR" dirty="0" smtClean="0"/>
                        <a:t>Kayıt Türü</a:t>
                      </a:r>
                      <a:endParaRPr lang="en-US" dirty="0"/>
                    </a:p>
                  </a:txBody>
                  <a:tcPr anchor="ctr"/>
                </a:tc>
                <a:tc>
                  <a:txBody>
                    <a:bodyPr/>
                    <a:lstStyle/>
                    <a:p>
                      <a:pPr algn="ctr"/>
                      <a:r>
                        <a:rPr lang="tr-TR" dirty="0" smtClean="0"/>
                        <a:t>Parti Büyüklüğü</a:t>
                      </a:r>
                      <a:endParaRPr lang="en-US" dirty="0"/>
                    </a:p>
                  </a:txBody>
                  <a:tcPr anchor="ctr"/>
                </a:tc>
                <a:tc>
                  <a:txBody>
                    <a:bodyPr/>
                    <a:lstStyle/>
                    <a:p>
                      <a:pPr algn="ctr"/>
                      <a:r>
                        <a:rPr lang="tr-TR" dirty="0" smtClean="0"/>
                        <a:t>Gözden Geçirme Sıklığı</a:t>
                      </a:r>
                      <a:endParaRPr lang="en-US" dirty="0"/>
                    </a:p>
                  </a:txBody>
                  <a:tcPr anchor="ctr"/>
                </a:tc>
                <a:tc>
                  <a:txBody>
                    <a:bodyPr/>
                    <a:lstStyle/>
                    <a:p>
                      <a:pPr algn="ctr"/>
                      <a:r>
                        <a:rPr lang="tr-TR" dirty="0" smtClean="0"/>
                        <a:t>Güvenilirliği</a:t>
                      </a:r>
                      <a:endParaRPr lang="en-US" dirty="0"/>
                    </a:p>
                  </a:txBody>
                  <a:tcPr anchor="ctr"/>
                </a:tc>
              </a:tr>
              <a:tr h="523309">
                <a:tc>
                  <a:txBody>
                    <a:bodyPr/>
                    <a:lstStyle/>
                    <a:p>
                      <a:pPr algn="ctr"/>
                      <a:r>
                        <a:rPr lang="tr-TR" dirty="0" smtClean="0"/>
                        <a:t>A</a:t>
                      </a:r>
                      <a:endParaRPr lang="en-US" dirty="0"/>
                    </a:p>
                  </a:txBody>
                  <a:tcPr anchor="ctr"/>
                </a:tc>
                <a:tc>
                  <a:txBody>
                    <a:bodyPr/>
                    <a:lstStyle/>
                    <a:p>
                      <a:pPr algn="ctr"/>
                      <a:r>
                        <a:rPr lang="tr-TR" dirty="0" smtClean="0"/>
                        <a:t>Sıkı</a:t>
                      </a:r>
                      <a:endParaRPr lang="en-US" dirty="0"/>
                    </a:p>
                  </a:txBody>
                  <a:tcPr anchor="ctr"/>
                </a:tc>
                <a:tc>
                  <a:txBody>
                    <a:bodyPr/>
                    <a:lstStyle/>
                    <a:p>
                      <a:pPr algn="ctr"/>
                      <a:r>
                        <a:rPr lang="tr-TR" dirty="0" smtClean="0"/>
                        <a:t>Tam, doğru</a:t>
                      </a:r>
                      <a:endParaRPr lang="en-US" dirty="0"/>
                    </a:p>
                  </a:txBody>
                  <a:tcPr anchor="ctr"/>
                </a:tc>
                <a:tc>
                  <a:txBody>
                    <a:bodyPr/>
                    <a:lstStyle/>
                    <a:p>
                      <a:pPr algn="ctr"/>
                      <a:r>
                        <a:rPr lang="tr-TR" dirty="0" smtClean="0"/>
                        <a:t>Küçük</a:t>
                      </a:r>
                      <a:endParaRPr lang="en-US" dirty="0"/>
                    </a:p>
                  </a:txBody>
                  <a:tcPr anchor="ctr"/>
                </a:tc>
                <a:tc>
                  <a:txBody>
                    <a:bodyPr/>
                    <a:lstStyle/>
                    <a:p>
                      <a:pPr algn="ctr"/>
                      <a:r>
                        <a:rPr lang="tr-TR" dirty="0" smtClean="0"/>
                        <a:t>Sürekli </a:t>
                      </a:r>
                      <a:endParaRPr lang="en-US" dirty="0"/>
                    </a:p>
                  </a:txBody>
                  <a:tcPr anchor="ctr"/>
                </a:tc>
                <a:tc>
                  <a:txBody>
                    <a:bodyPr/>
                    <a:lstStyle/>
                    <a:p>
                      <a:pPr algn="ctr"/>
                      <a:r>
                        <a:rPr lang="tr-TR" dirty="0" smtClean="0"/>
                        <a:t>Az </a:t>
                      </a:r>
                      <a:endParaRPr lang="en-US" dirty="0"/>
                    </a:p>
                  </a:txBody>
                  <a:tcPr anchor="ctr"/>
                </a:tc>
              </a:tr>
              <a:tr h="523309">
                <a:tc>
                  <a:txBody>
                    <a:bodyPr/>
                    <a:lstStyle/>
                    <a:p>
                      <a:pPr algn="ctr"/>
                      <a:r>
                        <a:rPr lang="tr-TR" dirty="0" smtClean="0"/>
                        <a:t>B</a:t>
                      </a:r>
                      <a:endParaRPr lang="en-US" dirty="0"/>
                    </a:p>
                  </a:txBody>
                  <a:tcPr anchor="ctr"/>
                </a:tc>
                <a:tc>
                  <a:txBody>
                    <a:bodyPr/>
                    <a:lstStyle/>
                    <a:p>
                      <a:pPr algn="ctr"/>
                      <a:r>
                        <a:rPr lang="tr-TR" dirty="0" smtClean="0"/>
                        <a:t>Orta </a:t>
                      </a:r>
                      <a:endParaRPr lang="en-US" dirty="0"/>
                    </a:p>
                  </a:txBody>
                  <a:tcPr anchor="ctr"/>
                </a:tc>
                <a:tc>
                  <a:txBody>
                    <a:bodyPr/>
                    <a:lstStyle/>
                    <a:p>
                      <a:pPr algn="ctr"/>
                      <a:r>
                        <a:rPr lang="tr-TR" dirty="0" smtClean="0"/>
                        <a:t>İyi</a:t>
                      </a:r>
                      <a:endParaRPr lang="en-US" dirty="0"/>
                    </a:p>
                  </a:txBody>
                  <a:tcPr anchor="ctr"/>
                </a:tc>
                <a:tc>
                  <a:txBody>
                    <a:bodyPr/>
                    <a:lstStyle/>
                    <a:p>
                      <a:pPr algn="ctr"/>
                      <a:r>
                        <a:rPr lang="tr-TR" dirty="0" smtClean="0"/>
                        <a:t>Orta </a:t>
                      </a:r>
                      <a:endParaRPr lang="en-US" dirty="0"/>
                    </a:p>
                  </a:txBody>
                  <a:tcPr anchor="ctr"/>
                </a:tc>
                <a:tc>
                  <a:txBody>
                    <a:bodyPr/>
                    <a:lstStyle/>
                    <a:p>
                      <a:pPr algn="ctr"/>
                      <a:r>
                        <a:rPr lang="tr-TR" dirty="0" smtClean="0"/>
                        <a:t>Ara sıra</a:t>
                      </a:r>
                      <a:endParaRPr lang="en-US" dirty="0"/>
                    </a:p>
                  </a:txBody>
                  <a:tcPr anchor="ctr"/>
                </a:tc>
                <a:tc>
                  <a:txBody>
                    <a:bodyPr/>
                    <a:lstStyle/>
                    <a:p>
                      <a:pPr algn="ctr"/>
                      <a:r>
                        <a:rPr lang="tr-TR" dirty="0" smtClean="0"/>
                        <a:t>Orta </a:t>
                      </a:r>
                      <a:endParaRPr lang="en-US" dirty="0"/>
                    </a:p>
                  </a:txBody>
                  <a:tcPr anchor="ctr"/>
                </a:tc>
              </a:tr>
              <a:tr h="523309">
                <a:tc>
                  <a:txBody>
                    <a:bodyPr/>
                    <a:lstStyle/>
                    <a:p>
                      <a:pPr algn="ctr"/>
                      <a:r>
                        <a:rPr lang="tr-TR" dirty="0" smtClean="0"/>
                        <a:t>C</a:t>
                      </a:r>
                      <a:endParaRPr lang="en-US" dirty="0"/>
                    </a:p>
                  </a:txBody>
                  <a:tcPr anchor="ctr"/>
                </a:tc>
                <a:tc>
                  <a:txBody>
                    <a:bodyPr/>
                    <a:lstStyle/>
                    <a:p>
                      <a:pPr algn="ctr"/>
                      <a:r>
                        <a:rPr lang="tr-TR" dirty="0" smtClean="0"/>
                        <a:t>Gevşek</a:t>
                      </a:r>
                      <a:endParaRPr lang="en-US" dirty="0"/>
                    </a:p>
                  </a:txBody>
                  <a:tcPr anchor="ctr"/>
                </a:tc>
                <a:tc>
                  <a:txBody>
                    <a:bodyPr/>
                    <a:lstStyle/>
                    <a:p>
                      <a:pPr algn="ctr"/>
                      <a:r>
                        <a:rPr lang="tr-TR" dirty="0" smtClean="0"/>
                        <a:t>Basit</a:t>
                      </a:r>
                      <a:endParaRPr lang="en-US" dirty="0"/>
                    </a:p>
                  </a:txBody>
                  <a:tcPr anchor="ctr"/>
                </a:tc>
                <a:tc>
                  <a:txBody>
                    <a:bodyPr/>
                    <a:lstStyle/>
                    <a:p>
                      <a:pPr algn="ctr"/>
                      <a:r>
                        <a:rPr lang="tr-TR" dirty="0" smtClean="0"/>
                        <a:t>Büyük</a:t>
                      </a:r>
                      <a:endParaRPr lang="en-US" dirty="0"/>
                    </a:p>
                  </a:txBody>
                  <a:tcPr anchor="ctr"/>
                </a:tc>
                <a:tc>
                  <a:txBody>
                    <a:bodyPr/>
                    <a:lstStyle/>
                    <a:p>
                      <a:pPr algn="ctr"/>
                      <a:r>
                        <a:rPr lang="tr-TR" dirty="0" smtClean="0"/>
                        <a:t>Nadir</a:t>
                      </a:r>
                      <a:endParaRPr lang="en-US" dirty="0"/>
                    </a:p>
                  </a:txBody>
                  <a:tcPr anchor="ctr"/>
                </a:tc>
                <a:tc>
                  <a:txBody>
                    <a:bodyPr/>
                    <a:lstStyle/>
                    <a:p>
                      <a:pPr algn="ctr"/>
                      <a:r>
                        <a:rPr lang="tr-TR" dirty="0" smtClean="0"/>
                        <a:t>Çok</a:t>
                      </a:r>
                      <a:endParaRPr lang="en-US" dirty="0"/>
                    </a:p>
                  </a:txBody>
                  <a:tcPr anchor="ctr"/>
                </a:tc>
              </a:tr>
            </a:tbl>
          </a:graphicData>
        </a:graphic>
      </p:graphicFrame>
      <p:sp>
        <p:nvSpPr>
          <p:cNvPr id="5" name="Metin kutusu 4"/>
          <p:cNvSpPr txBox="1"/>
          <p:nvPr/>
        </p:nvSpPr>
        <p:spPr>
          <a:xfrm>
            <a:off x="2756079" y="6181859"/>
            <a:ext cx="4314422" cy="369332"/>
          </a:xfrm>
          <a:prstGeom prst="rect">
            <a:avLst/>
          </a:prstGeom>
          <a:noFill/>
        </p:spPr>
        <p:txBody>
          <a:bodyPr wrap="square" rtlCol="0">
            <a:spAutoFit/>
          </a:bodyPr>
          <a:lstStyle/>
          <a:p>
            <a:pPr algn="ctr"/>
            <a:r>
              <a:rPr lang="tr-TR" b="1" dirty="0"/>
              <a:t>ABC analizi karşılaştırması</a:t>
            </a:r>
            <a:endParaRPr lang="en-US" dirty="0"/>
          </a:p>
        </p:txBody>
      </p:sp>
    </p:spTree>
    <p:extLst>
      <p:ext uri="{BB962C8B-B14F-4D97-AF65-F5344CB8AC3E}">
        <p14:creationId xmlns:p14="http://schemas.microsoft.com/office/powerpoint/2010/main" val="2049500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1.5.6. Stoksuz Malzeme Yönetim (JIT) </a:t>
            </a:r>
            <a:r>
              <a:rPr lang="tr-TR" b="1" dirty="0" smtClean="0"/>
              <a:t>Metodu</a:t>
            </a:r>
            <a:endParaRPr lang="en-US" dirty="0"/>
          </a:p>
        </p:txBody>
      </p:sp>
      <p:sp>
        <p:nvSpPr>
          <p:cNvPr id="3" name="İçerik Yer Tutucusu 2"/>
          <p:cNvSpPr>
            <a:spLocks noGrp="1"/>
          </p:cNvSpPr>
          <p:nvPr>
            <p:ph idx="1"/>
          </p:nvPr>
        </p:nvSpPr>
        <p:spPr/>
        <p:txBody>
          <a:bodyPr>
            <a:normAutofit/>
          </a:bodyPr>
          <a:lstStyle/>
          <a:p>
            <a:r>
              <a:rPr lang="tr-TR" dirty="0"/>
              <a:t>Tam zamanında üretim metodu (JIT) da denilen bu metot; sadece imalatla ilgili etkinliklerde değil malzeme temininden depolamaya, bakım onarımdan mühendislik tasarımına, satıştan üst yönetime kadar üretim sisteminin diğer alanlarında da etkisini hissettirir. Çünkü tüm kuruluştaki zaman ve kaynak kayıplarının önlenmesi ve yok edilmesi yoluyla iş verimliliğinde önemli ölçüde ve sürekli iyileştirmeyi amaçlayan bir stratejidir. Daha genel bir ifade ile tüm birimlerin katılımıyla en az maliyet ve en yüksek müşteri memnuniyetini sağlayacak sürekli iyileştirmeyi amaçlayan bir stratejidir.</a:t>
            </a:r>
            <a:endParaRPr lang="en-US" dirty="0"/>
          </a:p>
          <a:p>
            <a:r>
              <a:rPr lang="tr-TR" dirty="0" smtClean="0"/>
              <a:t>Önce </a:t>
            </a:r>
            <a:r>
              <a:rPr lang="tr-TR" dirty="0"/>
              <a:t>sat sonra üret şeklinde özetlenebilecek bu ilkenin işleyişinde mamul-yarı mamul malzemeden oluşan gereksiz stoklar ortadan kalkar.</a:t>
            </a:r>
            <a:endParaRPr lang="en-US" dirty="0"/>
          </a:p>
          <a:p>
            <a:r>
              <a:rPr lang="tr-TR" dirty="0" smtClean="0"/>
              <a:t>Stoksuz </a:t>
            </a:r>
            <a:r>
              <a:rPr lang="tr-TR" dirty="0"/>
              <a:t>üretim veya sıfır envanter gibi isimlerle de bilinen metot, tüm üretim kaynaklarının optimum kullanımı ilkesine dayanır</a:t>
            </a:r>
            <a:r>
              <a:rPr lang="tr-TR" dirty="0" smtClean="0"/>
              <a:t>.</a:t>
            </a:r>
            <a:endParaRPr lang="en-US" dirty="0"/>
          </a:p>
        </p:txBody>
      </p:sp>
    </p:spTree>
    <p:extLst>
      <p:ext uri="{BB962C8B-B14F-4D97-AF65-F5344CB8AC3E}">
        <p14:creationId xmlns:p14="http://schemas.microsoft.com/office/powerpoint/2010/main" val="2604342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1.5.7. Malzeme İhtiyaç Planlaması (MRP) </a:t>
            </a:r>
            <a:r>
              <a:rPr lang="tr-TR" b="1" dirty="0" smtClean="0"/>
              <a:t>Metodu</a:t>
            </a:r>
            <a:endParaRPr lang="en-US" dirty="0"/>
          </a:p>
        </p:txBody>
      </p:sp>
      <p:sp>
        <p:nvSpPr>
          <p:cNvPr id="3" name="İçerik Yer Tutucusu 2"/>
          <p:cNvSpPr>
            <a:spLocks noGrp="1"/>
          </p:cNvSpPr>
          <p:nvPr>
            <p:ph idx="1"/>
          </p:nvPr>
        </p:nvSpPr>
        <p:spPr/>
        <p:txBody>
          <a:bodyPr/>
          <a:lstStyle/>
          <a:p>
            <a:r>
              <a:rPr lang="tr-TR" dirty="0"/>
              <a:t>MRP metodunun amacı tüm stok türleri bazında dönemleri itibariyle brüt ve net stok ihtiyaçlarının belirlenmesi ve stok yönetimi için gerçekçi bilgilerin üretilmesidir. Metotta bu amaç için geliştirilmiş bilgisayar programlarından yararlanılmaktadır. Metot herhangi bir stok   kalemi   için   duyulacak   ihtiyaç   miktarını   ve   zamanını   önceden   belirlemeye dayanmaktadır.</a:t>
            </a:r>
            <a:endParaRPr lang="en-US" dirty="0"/>
          </a:p>
          <a:p>
            <a:pPr marL="0" indent="0">
              <a:buNone/>
            </a:pPr>
            <a:endParaRPr lang="en-US" dirty="0"/>
          </a:p>
        </p:txBody>
      </p:sp>
    </p:spTree>
    <p:extLst>
      <p:ext uri="{BB962C8B-B14F-4D97-AF65-F5344CB8AC3E}">
        <p14:creationId xmlns:p14="http://schemas.microsoft.com/office/powerpoint/2010/main" val="291271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 STOK </a:t>
            </a:r>
            <a:r>
              <a:rPr lang="tr-TR" b="1" dirty="0" smtClean="0"/>
              <a:t>YÖNETİMİNİN</a:t>
            </a:r>
            <a:r>
              <a:rPr lang="tr-TR" dirty="0"/>
              <a:t> </a:t>
            </a:r>
            <a:r>
              <a:rPr lang="tr-TR" b="1" dirty="0" smtClean="0"/>
              <a:t>İŞLETMELERDEKİ ÖNEMİ</a:t>
            </a:r>
            <a:endParaRPr lang="en-US" dirty="0"/>
          </a:p>
        </p:txBody>
      </p:sp>
      <p:sp>
        <p:nvSpPr>
          <p:cNvPr id="3" name="İçerik Yer Tutucusu 2"/>
          <p:cNvSpPr>
            <a:spLocks noGrp="1"/>
          </p:cNvSpPr>
          <p:nvPr>
            <p:ph idx="1"/>
          </p:nvPr>
        </p:nvSpPr>
        <p:spPr/>
        <p:txBody>
          <a:bodyPr/>
          <a:lstStyle/>
          <a:p>
            <a:r>
              <a:rPr lang="tr-TR" dirty="0"/>
              <a:t>Stok yönetimi, gelecekteki talebi karşılamak için ürünlerin ve gerekli maddelerin en iyi şekilde temin edilmesi temeline dayanır. Bir işletmenin etkin ve verimli bir faaliyet göstermesi, stok politikası ile yakından ilgilidir. Stok politikası, işletmenin üretim, satış ve finansal koşullarını göz önüne alarak işletmenin yapısına en ekonomik stok miktarını belirlemeyi ve bu miktarı aynı seviyede tutmayı amaçlar. Stok politikası, ham madde ve malzemenin tedarik edilmesinden, yükleme ve boşaltma işlemlerine, malzemenin işletme içindeki   akışının   düzenlenmesinden   depolanmasına   ve   parçaların   veya   tamamlanmış ürünlerin sevkine kadar olan geniş bir uygulama alanını kapsar.</a:t>
            </a:r>
            <a:endParaRPr lang="en-US" dirty="0"/>
          </a:p>
        </p:txBody>
      </p:sp>
    </p:spTree>
    <p:extLst>
      <p:ext uri="{BB962C8B-B14F-4D97-AF65-F5344CB8AC3E}">
        <p14:creationId xmlns:p14="http://schemas.microsoft.com/office/powerpoint/2010/main" val="14710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2.1. Stok Yönetiminde Etkinliği </a:t>
            </a:r>
            <a:r>
              <a:rPr lang="tr-TR" b="1" dirty="0" smtClean="0"/>
              <a:t>Sağlama</a:t>
            </a:r>
            <a:r>
              <a:rPr lang="tr-TR" dirty="0"/>
              <a:t> </a:t>
            </a:r>
            <a:endParaRPr lang="en-US" dirty="0"/>
          </a:p>
        </p:txBody>
      </p:sp>
      <p:sp>
        <p:nvSpPr>
          <p:cNvPr id="3" name="İçerik Yer Tutucusu 2"/>
          <p:cNvSpPr>
            <a:spLocks noGrp="1"/>
          </p:cNvSpPr>
          <p:nvPr>
            <p:ph idx="1"/>
          </p:nvPr>
        </p:nvSpPr>
        <p:spPr/>
        <p:txBody>
          <a:bodyPr>
            <a:normAutofit fontScale="92500"/>
          </a:bodyPr>
          <a:lstStyle/>
          <a:p>
            <a:r>
              <a:rPr lang="tr-TR" dirty="0"/>
              <a:t>Stok ve stok hareketleri konusunda, yöneticilere bilgi akışının zamanında sağlanması, stok yönetiminin etkinliği için şarttır. Stoklarla ilgili bilgilerin düzenli ve yararlı olabilmesi için stokların sınıflandırılması ve gruplandırılması gerekir. Ancak stoklar sınıflandırılırken aşırı derecede ayrıma gitmek, yöneticileri gereksiz meşgul edeceği, ayrıntılarla uğraştıracağı ve   sağlıklı   karar   almayı   da   zorlaştıracağından   sınıflandırmanın   yararlarını   ortadan kaldırabilir.   Stoklar,   yöneticilere   gerekli   bilgileri   sağlayacak   düzeyde   ayrıma   tabi tutulmalıdır.</a:t>
            </a:r>
            <a:endParaRPr lang="en-US" dirty="0"/>
          </a:p>
          <a:p>
            <a:r>
              <a:rPr lang="tr-TR" dirty="0" smtClean="0"/>
              <a:t>Stok </a:t>
            </a:r>
            <a:r>
              <a:rPr lang="tr-TR" dirty="0"/>
              <a:t>kontrol düzeninin etkinliği için yöneticilerin; tedarik süresi, elde bulunan miktar, sipariş edilen miktar, emniyet stoku gibi bilgilere ihtiyacı vardır. Burada politikanın ne çok az ne de çok fazla olması gerekir. “Optimum stok düzeyini planlamak” ve “kontrol ile planlanan   optimum  düzeyleri   korumak”   en   ideal   olandır.   Etkin   bir   stok   yönetimi politikasında, sürekli kontrol stoklarda istenmeyen gelişmelerin anında farkında olunmasını sağlar ve gerekli önlemlerin alınmasını kolaylaştırır</a:t>
            </a:r>
            <a:r>
              <a:rPr lang="tr-TR" dirty="0" smtClean="0"/>
              <a:t>.</a:t>
            </a:r>
            <a:endParaRPr lang="en-US" dirty="0"/>
          </a:p>
        </p:txBody>
      </p:sp>
    </p:spTree>
    <p:extLst>
      <p:ext uri="{BB962C8B-B14F-4D97-AF65-F5344CB8AC3E}">
        <p14:creationId xmlns:p14="http://schemas.microsoft.com/office/powerpoint/2010/main" val="3974686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 Stok Değerleme </a:t>
            </a:r>
            <a:r>
              <a:rPr lang="tr-TR" b="1" dirty="0" smtClean="0"/>
              <a:t>Yöntemleri</a:t>
            </a:r>
            <a:endParaRPr lang="en-US" dirty="0"/>
          </a:p>
        </p:txBody>
      </p:sp>
      <p:sp>
        <p:nvSpPr>
          <p:cNvPr id="3" name="İçerik Yer Tutucusu 2"/>
          <p:cNvSpPr>
            <a:spLocks noGrp="1"/>
          </p:cNvSpPr>
          <p:nvPr>
            <p:ph idx="1"/>
          </p:nvPr>
        </p:nvSpPr>
        <p:spPr/>
        <p:txBody>
          <a:bodyPr>
            <a:normAutofit lnSpcReduction="10000"/>
          </a:bodyPr>
          <a:lstStyle/>
          <a:p>
            <a:r>
              <a:rPr lang="tr-TR" dirty="0"/>
              <a:t>İşletmeler faaliyetlerine göre belli oranlarda ve özelliklerde stok bulundurur. Stoklara alınan bu malzemeler, alış bedelleri ile kayıtlara geçirilmektedir. Ancak alışlar farklı zamanlarda yapıldığından hizmet üretimine gönderilen malzemenin hangi alışlarla </a:t>
            </a:r>
            <a:r>
              <a:rPr lang="tr-TR" dirty="0" err="1"/>
              <a:t>maliyetlendirileceği</a:t>
            </a:r>
            <a:r>
              <a:rPr lang="tr-TR" dirty="0"/>
              <a:t> ile ilgili sorunlar ortaya çıkacaktır. Bu sorunların yaşanmaması için de stok değerleme yöntemleri vasıtasıyla alış fiyatları göz önünde bulundurularak söz konusu stoklara  ilişkin  maliyetler  belirlenmektedir.  Stokların  maliyetlerinin  gerçek  durumunu görmek için çeşitli stok değerleme yöntemleri kullanılmaktadır. Dönem sonundaki stokun tam ve doğru olarak değerlendirilmesi işletmelerin dönem kârını tayin eden en önemli etkenlerden biridir. Çünkü dönem sonunda stok tutarının yüksek gösterilmesi satılan mal maliyetinin gerçek değerinden daha düşük ve dönem kârının daha yüksek saptanmasına neden olur. Buna karşılık dönem sonundaki stok tutarının olduğundan daha düşük gösterilmesi ise satılan mal maliyetinin olduğundan daha yüksek ve dönem kârının olduğundan daha düşük gösterilmesine sebep olmaktadır.</a:t>
            </a:r>
            <a:endParaRPr lang="en-US" dirty="0"/>
          </a:p>
        </p:txBody>
      </p:sp>
    </p:spTree>
    <p:extLst>
      <p:ext uri="{BB962C8B-B14F-4D97-AF65-F5344CB8AC3E}">
        <p14:creationId xmlns:p14="http://schemas.microsoft.com/office/powerpoint/2010/main" val="2622257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20000"/>
          </a:bodyPr>
          <a:lstStyle/>
          <a:p>
            <a:r>
              <a:rPr lang="tr-TR" dirty="0"/>
              <a:t>Görüldüğü gibi stokların değerlendirilmesi sırasında yapılan hatalar; bilançoların, işletmenin mali durumunu gerçekçi bir şekilde göstermesini engeller. Stok değerlemesi yapılırken belli ölçütler ve kurallar bulunmaktadır. Bu ölçüt ve kurallara uyulması gerekir. Stokların  değerlemesinde  genel  ve  yasal  olarak  maliyet  değerlemesi  esas  alınır.  Gerek üretime  gönderilen  ilk  madde  ve  malzemelerin  çıkış  değerinin  belirlenmesinde  gerekse dönem sonunda elde  bulundurulan ilk madde  ve  malzeme  stoklarının  maliyet değerinin saptanmasında kullanılabilecek stok değerleme yaklaşımlarını dört grupta toplamak mümkündür</a:t>
            </a:r>
            <a:r>
              <a:rPr lang="tr-TR" dirty="0" smtClean="0"/>
              <a:t>.</a:t>
            </a:r>
          </a:p>
          <a:p>
            <a:pPr marL="0" indent="0">
              <a:buNone/>
            </a:pPr>
            <a:endParaRPr lang="en-US" dirty="0"/>
          </a:p>
          <a:p>
            <a:r>
              <a:rPr lang="tr-TR" dirty="0" smtClean="0"/>
              <a:t>Maliyet </a:t>
            </a:r>
            <a:r>
              <a:rPr lang="tr-TR" dirty="0"/>
              <a:t>değerini esas alan yaklaşım</a:t>
            </a:r>
            <a:endParaRPr lang="en-US" dirty="0"/>
          </a:p>
          <a:p>
            <a:r>
              <a:rPr lang="tr-TR" dirty="0" smtClean="0"/>
              <a:t>Piyasa </a:t>
            </a:r>
            <a:r>
              <a:rPr lang="tr-TR" dirty="0"/>
              <a:t>değerini esas alan yaklaşım</a:t>
            </a:r>
            <a:endParaRPr lang="en-US" dirty="0"/>
          </a:p>
          <a:p>
            <a:r>
              <a:rPr lang="tr-TR" dirty="0" smtClean="0"/>
              <a:t>Maliyet </a:t>
            </a:r>
            <a:r>
              <a:rPr lang="tr-TR" dirty="0"/>
              <a:t>ve piyasa değerinden düşük olanı esas alan yaklaşım</a:t>
            </a:r>
            <a:endParaRPr lang="en-US" dirty="0"/>
          </a:p>
          <a:p>
            <a:r>
              <a:rPr lang="tr-TR" dirty="0" smtClean="0"/>
              <a:t>Standart </a:t>
            </a:r>
            <a:r>
              <a:rPr lang="tr-TR" dirty="0"/>
              <a:t>bir değeri esas alan yaklaşım</a:t>
            </a:r>
            <a:endParaRPr lang="en-US" dirty="0"/>
          </a:p>
          <a:p>
            <a:endParaRPr lang="en-US" dirty="0"/>
          </a:p>
        </p:txBody>
      </p:sp>
    </p:spTree>
    <p:extLst>
      <p:ext uri="{BB962C8B-B14F-4D97-AF65-F5344CB8AC3E}">
        <p14:creationId xmlns:p14="http://schemas.microsoft.com/office/powerpoint/2010/main" val="691359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2.2.1. Maliyet Değerini Esas Alan </a:t>
            </a:r>
            <a:r>
              <a:rPr lang="tr-TR" b="1" dirty="0" smtClean="0"/>
              <a:t>Yaklaşım</a:t>
            </a:r>
            <a:endParaRPr lang="en-US" dirty="0"/>
          </a:p>
        </p:txBody>
      </p:sp>
      <p:sp>
        <p:nvSpPr>
          <p:cNvPr id="3" name="İçerik Yer Tutucusu 2"/>
          <p:cNvSpPr>
            <a:spLocks noGrp="1"/>
          </p:cNvSpPr>
          <p:nvPr>
            <p:ph idx="1"/>
          </p:nvPr>
        </p:nvSpPr>
        <p:spPr>
          <a:xfrm>
            <a:off x="677334" y="2160589"/>
            <a:ext cx="6753776" cy="4278848"/>
          </a:xfrm>
        </p:spPr>
        <p:txBody>
          <a:bodyPr>
            <a:normAutofit fontScale="92500" lnSpcReduction="10000"/>
          </a:bodyPr>
          <a:lstStyle/>
          <a:p>
            <a:r>
              <a:rPr lang="tr-TR" dirty="0"/>
              <a:t>İşletmeler dönem içi faaliyetlerinde kullanarak tüketmek veya satmak üzere çeşitli mal ve hizmet satın alır. İşletmelerin hedefledikleri sonuca ulaşmaları için satın aldıkları mal ve hizmetin bir alış maliyeti vardır. Maliyet bedeli, her malın satın alınması veya üretilmesi için yapılan harcamalar toplamıdır. Satın alınan ilk madde, malzeme ve ticari malların alış maliyetini oluşturan giderler; ilgili stokların alış bedeli ile bunların işletmeye getirilmesi için katlanılan  yükleme,  boşaltma,  nakliye,  sigorta,  gümrük vergileri  ve  resimleri gibi  alışla doğrudan bağlantılı diğer giderleri kapsamaktadır.</a:t>
            </a:r>
            <a:endParaRPr lang="en-US" dirty="0"/>
          </a:p>
          <a:p>
            <a:r>
              <a:rPr lang="tr-TR" dirty="0" smtClean="0"/>
              <a:t>Tüketilen </a:t>
            </a:r>
            <a:r>
              <a:rPr lang="tr-TR" dirty="0"/>
              <a:t>ilk madde ve malzemelerin ve dönem sonu stokların değerleri, stokların giriş  tarihindeki  maliyet  değerleri  esas  alınarak  hesaplanır.  Bu  yaklaşımda;  girişlere  ait toplam maliyet, tüketilen ilk madde ve malzeme ile dönem sonu stokların maliyet değerleri, devir stoklar dâhil toplam girişlerin maliyet değerine eşit olacaktır</a:t>
            </a:r>
            <a:r>
              <a:rPr lang="tr-TR" dirty="0" smtClean="0"/>
              <a: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2177" y="2843167"/>
            <a:ext cx="2844868" cy="172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332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Görüldüğü üzere bu yöntemde esas unsur, stokların oluşturduğu alış maliyetleridir. Çünkü maliyet bedeli ile değerleme yapılırken alış fiyatı üzerinden değerleme yapılacak ve kayıtlar bu bedele göre tutulacaktır. Ancak bu yaklaşıma göre, farklı zamanlarda satın alınan stokların farklı birim maliyetleri olabilir. Bu durumda değerlemeye esas olacak birim maliyetin ne olacağı konusu ortaya çıkacaktır. Farklı birim maliyetlerle girişi yapılmış aynı stokun çıkışta hangi birim maliyetle değerleneceği konusunda değişik yöntemler söz konusudur. Maliyet değerini esas alan bu değerleme yöntemlerinden başlıca kullanılanları aşağıda verilmiştir.</a:t>
            </a:r>
            <a:endParaRPr lang="en-US" dirty="0"/>
          </a:p>
          <a:p>
            <a:pPr marL="0" indent="0">
              <a:buNone/>
            </a:pPr>
            <a:endParaRPr lang="en-US" dirty="0"/>
          </a:p>
        </p:txBody>
      </p:sp>
    </p:spTree>
    <p:extLst>
      <p:ext uri="{BB962C8B-B14F-4D97-AF65-F5344CB8AC3E}">
        <p14:creationId xmlns:p14="http://schemas.microsoft.com/office/powerpoint/2010/main" val="676008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2.2.1.1. Has Maliyet </a:t>
            </a:r>
            <a:r>
              <a:rPr lang="tr-TR" b="1" dirty="0" smtClean="0"/>
              <a:t>Yöntemi</a:t>
            </a:r>
            <a:endParaRPr lang="en-US" dirty="0"/>
          </a:p>
        </p:txBody>
      </p:sp>
      <p:sp>
        <p:nvSpPr>
          <p:cNvPr id="3" name="İçerik Yer Tutucusu 2"/>
          <p:cNvSpPr>
            <a:spLocks noGrp="1"/>
          </p:cNvSpPr>
          <p:nvPr>
            <p:ph idx="1"/>
          </p:nvPr>
        </p:nvSpPr>
        <p:spPr/>
        <p:txBody>
          <a:bodyPr>
            <a:normAutofit fontScale="92500" lnSpcReduction="10000"/>
          </a:bodyPr>
          <a:lstStyle/>
          <a:p>
            <a:r>
              <a:rPr lang="tr-TR" dirty="0"/>
              <a:t>Has maliyet (gerçek parti) yönteminde, işletmedeki mallar, gerçek maliyet bedelleri dikkate  alınarak  değerlenmektedir.  Malların  maliyeti,  fiilen  satın  alındıkları  bedeller üzerinden  ve  maliyete  dâhil  edilecek  giderlerin  de  dikkate  alınması  suretiyle  yapılacak birebir tespitler sonucunda belirlenmektedir. Stokların değerlemesinde en gerçekçi metot olmasına   rağmen   uygulamada   bazı   güçlükler   ve   imkânsızlıklarla   karşılaşılır.   Fiziki özellikleri  benzer  olan  birimleri  birbirinden  ayırmaya  yarayacak  özel  bir  işaret  veya numarası olmayan, değeri az olan malların değerlemesinde belirli maliyet bedelinin kullanılması imkânsızdır. Çok çeşitli ve çok sayıda mal satan işletmelerde de dönem sonu stoklarının   hangi   partiden   kaldığının   tespiti   mümkün   olmadığından   bu   yöntemin uygulanması olanaksız olmaktadır. Has maliyet yöntemi pahaca yüksek, özellikleri diğerlerinden ayrılabilen ve az sayıda üretilen ya da alınıp satılan ve çıkışlarının düzenli olduğu mallar (ev ve daireler, sanat eserleri, taşıt araçları gibi) açısından uygulanabilir durumdadır. Çünkü has maliyet yönteminin uygulanabilmesi için satılan her malın ne zaman, hangi partide alındığının veya hangi girdiler kullanılarak üretildiğinin bilinmesi gerekir</a:t>
            </a:r>
            <a:r>
              <a:rPr lang="tr-TR" dirty="0" smtClean="0"/>
              <a:t>.</a:t>
            </a:r>
            <a:endParaRPr lang="en-US" dirty="0"/>
          </a:p>
        </p:txBody>
      </p:sp>
    </p:spTree>
    <p:extLst>
      <p:ext uri="{BB962C8B-B14F-4D97-AF65-F5344CB8AC3E}">
        <p14:creationId xmlns:p14="http://schemas.microsoft.com/office/powerpoint/2010/main" val="312870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677334" y="2160589"/>
            <a:ext cx="6328773" cy="4472031"/>
          </a:xfrm>
        </p:spPr>
        <p:txBody>
          <a:bodyPr>
            <a:normAutofit fontScale="85000" lnSpcReduction="10000"/>
          </a:bodyPr>
          <a:lstStyle/>
          <a:p>
            <a:r>
              <a:rPr lang="tr-TR" b="1" dirty="0" smtClean="0"/>
              <a:t>1.1.4</a:t>
            </a:r>
            <a:r>
              <a:rPr lang="tr-TR" b="1" dirty="0"/>
              <a:t>. </a:t>
            </a:r>
            <a:r>
              <a:rPr lang="tr-TR" b="1" dirty="0" smtClean="0"/>
              <a:t>Sipariş</a:t>
            </a:r>
            <a:r>
              <a:rPr lang="tr-TR" dirty="0"/>
              <a:t/>
            </a:r>
            <a:br>
              <a:rPr lang="tr-TR" dirty="0"/>
            </a:br>
            <a:r>
              <a:rPr lang="tr-TR" dirty="0"/>
              <a:t> </a:t>
            </a:r>
          </a:p>
          <a:p>
            <a:pPr marL="0" indent="0">
              <a:buNone/>
            </a:pPr>
            <a:r>
              <a:rPr lang="tr-TR" dirty="0" smtClean="0"/>
              <a:t>	Bir </a:t>
            </a:r>
            <a:r>
              <a:rPr lang="tr-TR" dirty="0"/>
              <a:t>firmanın ürettiği ya da satışını yaptığı ürün veya hizmetler için müşterinin miktar ve zaman verilmek suretiyle firmaya bildirdiği alım kararıdır.</a:t>
            </a:r>
            <a:endParaRPr lang="en-US" dirty="0"/>
          </a:p>
          <a:p>
            <a:r>
              <a:rPr lang="tr-TR" dirty="0"/>
              <a:t> </a:t>
            </a:r>
            <a:r>
              <a:rPr lang="tr-TR" b="1" dirty="0" smtClean="0"/>
              <a:t>1.1.5</a:t>
            </a:r>
            <a:r>
              <a:rPr lang="tr-TR" b="1" dirty="0"/>
              <a:t>. Pazar</a:t>
            </a:r>
            <a:endParaRPr lang="en-US" dirty="0"/>
          </a:p>
          <a:p>
            <a:pPr marL="0" indent="0">
              <a:buNone/>
            </a:pPr>
            <a:r>
              <a:rPr lang="tr-TR" dirty="0" smtClean="0"/>
              <a:t>	Mal </a:t>
            </a:r>
            <a:r>
              <a:rPr lang="tr-TR" dirty="0"/>
              <a:t>ve hizmetlerin satışa sunulduğu, alıcıların ve satıcıların karşılaştıkları, malların sahipliğinin değişiminin yapıldığı yerdir. Pazar, mal ve hizmetlerini satmak isteyenlerle ihtiyaçlarını karşılamak için satın almak isteyenlerin buluştuğu sosyal ve ekonomik bir alandır.</a:t>
            </a:r>
            <a:endParaRPr lang="en-US" dirty="0"/>
          </a:p>
          <a:p>
            <a:r>
              <a:rPr lang="tr-TR" b="1" dirty="0"/>
              <a:t>1.1.6. Etiketlendirme</a:t>
            </a:r>
            <a:endParaRPr lang="en-US" dirty="0"/>
          </a:p>
          <a:p>
            <a:pPr marL="0" indent="0">
              <a:buNone/>
            </a:pPr>
            <a:r>
              <a:rPr lang="tr-TR" dirty="0" smtClean="0"/>
              <a:t>	Etiket </a:t>
            </a:r>
            <a:r>
              <a:rPr lang="tr-TR" dirty="0"/>
              <a:t>alıcıyı bilgilendirmek amacıyla ürünün ambalajına yazılan, yapıştırılan veya takılan  ürün,  üretici  ve  firma  bilgilerini  içeren  </a:t>
            </a:r>
            <a:r>
              <a:rPr lang="tr-TR" dirty="0" err="1"/>
              <a:t>barkodlu</a:t>
            </a:r>
            <a:r>
              <a:rPr lang="tr-TR" dirty="0"/>
              <a:t>  ya  da  </a:t>
            </a:r>
            <a:r>
              <a:rPr lang="tr-TR" dirty="0" err="1"/>
              <a:t>barkodsuz</a:t>
            </a:r>
            <a:r>
              <a:rPr lang="tr-TR" dirty="0"/>
              <a:t>  baskılardır. Ürünlerin   dış   ambalajları   yapıldıktan   sonra   etiketleme   işlemleri   yapılır.   Etiketleme makinesine basılması istenilen bilgiler girilerek etiketler basılmalı ve ürün ambalajı üzerine </a:t>
            </a:r>
            <a:r>
              <a:rPr lang="tr-TR" dirty="0" smtClean="0"/>
              <a:t>yapıştırılmalıdır</a:t>
            </a:r>
            <a:r>
              <a:rPr lang="tr-TR" dirty="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71" y="2353772"/>
            <a:ext cx="3741402" cy="35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302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ÖRNEK</a:t>
            </a:r>
            <a:r>
              <a:rPr lang="tr-TR" b="1" dirty="0" smtClean="0"/>
              <a:t>:</a:t>
            </a:r>
            <a:endParaRPr lang="en-US" dirty="0"/>
          </a:p>
        </p:txBody>
      </p:sp>
      <p:sp>
        <p:nvSpPr>
          <p:cNvPr id="3" name="İçerik Yer Tutucusu 2"/>
          <p:cNvSpPr>
            <a:spLocks noGrp="1"/>
          </p:cNvSpPr>
          <p:nvPr>
            <p:ph idx="1"/>
          </p:nvPr>
        </p:nvSpPr>
        <p:spPr/>
        <p:txBody>
          <a:bodyPr>
            <a:normAutofit fontScale="92500"/>
          </a:bodyPr>
          <a:lstStyle/>
          <a:p>
            <a:r>
              <a:rPr lang="tr-TR" dirty="0"/>
              <a:t>Üretime  verilen  A  ham  maddesini  has  maliyet  yöntemine  göre  belirleyen  üretim işletmesinin Ocak 2008 dönemindeki stok hareketleri aşağıda verilmiştir:</a:t>
            </a:r>
            <a:endParaRPr lang="en-US" dirty="0"/>
          </a:p>
          <a:p>
            <a:r>
              <a:rPr lang="tr-TR" dirty="0" smtClean="0"/>
              <a:t>1-      </a:t>
            </a:r>
            <a:r>
              <a:rPr lang="tr-TR" dirty="0"/>
              <a:t>Aralık ayından devreden stok 2000 kg (20,00.-TL/kg) GİRİŞLER (depoya giriş)</a:t>
            </a:r>
            <a:endParaRPr lang="en-US" dirty="0"/>
          </a:p>
          <a:p>
            <a:r>
              <a:rPr lang="tr-TR" dirty="0"/>
              <a:t>2-      05.01.2008 tarihinde 1. parti alış 4000 kg (21,00.-TL/kg)</a:t>
            </a:r>
            <a:endParaRPr lang="en-US" dirty="0"/>
          </a:p>
          <a:p>
            <a:r>
              <a:rPr lang="tr-TR" dirty="0" smtClean="0"/>
              <a:t>3-      </a:t>
            </a:r>
            <a:r>
              <a:rPr lang="tr-TR" dirty="0"/>
              <a:t>15.01.2008 tarihinde 2. parti alış 5000 kg (22,00-TL/kg)</a:t>
            </a:r>
            <a:endParaRPr lang="en-US" dirty="0"/>
          </a:p>
          <a:p>
            <a:r>
              <a:rPr lang="tr-TR" dirty="0" smtClean="0"/>
              <a:t>4-      </a:t>
            </a:r>
            <a:r>
              <a:rPr lang="tr-TR" dirty="0"/>
              <a:t>26.01.2008 tarihinde 3. parti alış 3000 kg (22,50.-TL/kg) </a:t>
            </a:r>
            <a:endParaRPr lang="tr-TR" dirty="0" smtClean="0"/>
          </a:p>
          <a:p>
            <a:pPr marL="0" indent="0">
              <a:buNone/>
            </a:pPr>
            <a:r>
              <a:rPr lang="tr-TR" dirty="0"/>
              <a:t>	</a:t>
            </a:r>
            <a:r>
              <a:rPr lang="tr-TR" dirty="0" smtClean="0"/>
              <a:t>ÇIKIŞLAR </a:t>
            </a:r>
            <a:r>
              <a:rPr lang="tr-TR" dirty="0"/>
              <a:t>(üretime verilen)</a:t>
            </a:r>
            <a:endParaRPr lang="en-US" dirty="0"/>
          </a:p>
          <a:p>
            <a:r>
              <a:rPr lang="tr-TR" dirty="0"/>
              <a:t>5-      07.01.2008 tarihinde devreden stokun tamamı 2000 kg</a:t>
            </a:r>
            <a:endParaRPr lang="en-US" dirty="0"/>
          </a:p>
          <a:p>
            <a:r>
              <a:rPr lang="tr-TR" dirty="0" smtClean="0"/>
              <a:t>6-      </a:t>
            </a:r>
            <a:r>
              <a:rPr lang="tr-TR" dirty="0"/>
              <a:t>17.01.2008 tarihinde 2. parti alıştan 4500 kg üretime verilmiştir.</a:t>
            </a:r>
            <a:endParaRPr lang="en-US" dirty="0"/>
          </a:p>
          <a:p>
            <a:r>
              <a:rPr lang="tr-TR" dirty="0"/>
              <a:t>7-      28.01.2008 tarihinde 1. parti alıştan 4000 kg üretime verilmiştir. </a:t>
            </a:r>
            <a:endParaRPr lang="en-US" dirty="0"/>
          </a:p>
        </p:txBody>
      </p:sp>
    </p:spTree>
    <p:extLst>
      <p:ext uri="{BB962C8B-B14F-4D97-AF65-F5344CB8AC3E}">
        <p14:creationId xmlns:p14="http://schemas.microsoft.com/office/powerpoint/2010/main" val="2618252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891" y="0"/>
            <a:ext cx="8596668" cy="1320800"/>
          </a:xfrm>
        </p:spPr>
        <p:txBody>
          <a:bodyPr/>
          <a:lstStyle/>
          <a:p>
            <a:r>
              <a:rPr lang="tr-TR" dirty="0"/>
              <a:t>Has maliyet yöntemine göre stok kartını </a:t>
            </a:r>
            <a:r>
              <a:rPr lang="tr-TR" dirty="0" smtClean="0"/>
              <a:t>düzenleyelim;</a:t>
            </a:r>
            <a:endParaRPr lang="en-US" dirty="0"/>
          </a:p>
        </p:txBody>
      </p:sp>
      <p:sp>
        <p:nvSpPr>
          <p:cNvPr id="3" name="İçerik Yer Tutucusu 2"/>
          <p:cNvSpPr>
            <a:spLocks noGrp="1"/>
          </p:cNvSpPr>
          <p:nvPr>
            <p:ph idx="1"/>
          </p:nvPr>
        </p:nvSpPr>
        <p:spPr/>
        <p:txBody>
          <a:bodyPr/>
          <a:lstStyle/>
          <a:p>
            <a:endParaRPr lang="en-US"/>
          </a:p>
        </p:txBody>
      </p:sp>
      <p:pic>
        <p:nvPicPr>
          <p:cNvPr id="5" name="Resim 4"/>
          <p:cNvPicPr>
            <a:picLocks noChangeAspect="1"/>
          </p:cNvPicPr>
          <p:nvPr/>
        </p:nvPicPr>
        <p:blipFill rotWithShape="1">
          <a:blip r:embed="rId2"/>
          <a:srcRect l="62784" t="30565" r="16548" b="24470"/>
          <a:stretch/>
        </p:blipFill>
        <p:spPr>
          <a:xfrm>
            <a:off x="677334" y="1128302"/>
            <a:ext cx="8491657" cy="5605670"/>
          </a:xfrm>
          <a:prstGeom prst="rect">
            <a:avLst/>
          </a:prstGeom>
        </p:spPr>
      </p:pic>
    </p:spTree>
    <p:extLst>
      <p:ext uri="{BB962C8B-B14F-4D97-AF65-F5344CB8AC3E}">
        <p14:creationId xmlns:p14="http://schemas.microsoft.com/office/powerpoint/2010/main" val="2445236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2.2.1.2.Ortalama Maliyet </a:t>
            </a:r>
            <a:r>
              <a:rPr lang="tr-TR" b="1" dirty="0" smtClean="0"/>
              <a:t>Yöntemi</a:t>
            </a:r>
            <a:endParaRPr lang="en-US" dirty="0"/>
          </a:p>
        </p:txBody>
      </p:sp>
      <p:sp>
        <p:nvSpPr>
          <p:cNvPr id="3" name="İçerik Yer Tutucusu 2"/>
          <p:cNvSpPr>
            <a:spLocks noGrp="1"/>
          </p:cNvSpPr>
          <p:nvPr>
            <p:ph idx="1"/>
          </p:nvPr>
        </p:nvSpPr>
        <p:spPr/>
        <p:txBody>
          <a:bodyPr/>
          <a:lstStyle/>
          <a:p>
            <a:r>
              <a:rPr lang="tr-TR" dirty="0"/>
              <a:t>Bu yöntemde, stoklara giren ilk madde ve malzemelerin maliyetlerinin toplamının, belli şekillerde ortalamalarının alınması söz konusudur. Bu yöntemin uygulamada en çok kullanılan  yöntemlerden  biri  olmasının  nedenlerinden  biri,  yüksek  ve  düşük  fiyatlarla stoklara alınan maddelerin maliyetler üzerindeki olumsuz etkisini azaltmasıdır. Ambardan çıkan madde ve malzemenin hangi alışlara ait olduğunun bilinmemesi gibi durumlarda belli varsayımlardan hareketle maliyetlerin saptanması gerekmektedir. Bu yöntemle söz konusu madde ve malzemelere ortalama bir fiyat bulunmakta ve böylece stoktan çıkan ve stokta kalan madde ve malzeme bu maliyete göre değerlendirilmektedir.</a:t>
            </a:r>
            <a:endParaRPr lang="en-US" dirty="0"/>
          </a:p>
          <a:p>
            <a:pPr marL="0" indent="0">
              <a:buNone/>
            </a:pPr>
            <a:endParaRPr lang="en-US" dirty="0"/>
          </a:p>
        </p:txBody>
      </p:sp>
    </p:spTree>
    <p:extLst>
      <p:ext uri="{BB962C8B-B14F-4D97-AF65-F5344CB8AC3E}">
        <p14:creationId xmlns:p14="http://schemas.microsoft.com/office/powerpoint/2010/main" val="1654768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ÖRNEK</a:t>
            </a:r>
            <a:r>
              <a:rPr lang="tr-TR" b="1" dirty="0" smtClean="0"/>
              <a:t>:</a:t>
            </a:r>
            <a:endParaRPr lang="en-US" dirty="0"/>
          </a:p>
        </p:txBody>
      </p:sp>
      <p:sp>
        <p:nvSpPr>
          <p:cNvPr id="3" name="İçerik Yer Tutucusu 2"/>
          <p:cNvSpPr>
            <a:spLocks noGrp="1"/>
          </p:cNvSpPr>
          <p:nvPr>
            <p:ph idx="1"/>
          </p:nvPr>
        </p:nvSpPr>
        <p:spPr>
          <a:xfrm>
            <a:off x="677334" y="1270001"/>
            <a:ext cx="8596668" cy="1061076"/>
          </a:xfrm>
        </p:spPr>
        <p:txBody>
          <a:bodyPr/>
          <a:lstStyle/>
          <a:p>
            <a:r>
              <a:rPr lang="tr-TR" dirty="0"/>
              <a:t>Has maliyet yönteminde verilen örneği ağırlıklı sabit ortalama maliyet yöntemine göre çözelim.</a:t>
            </a:r>
            <a:endParaRPr lang="en-US" dirty="0"/>
          </a:p>
          <a:p>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2013141261"/>
              </p:ext>
            </p:extLst>
          </p:nvPr>
        </p:nvGraphicFramePr>
        <p:xfrm>
          <a:off x="911668" y="1930400"/>
          <a:ext cx="8128000" cy="249428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tr-TR" dirty="0" smtClean="0"/>
                        <a:t>Tarih</a:t>
                      </a:r>
                      <a:endParaRPr lang="en-US" dirty="0"/>
                    </a:p>
                  </a:txBody>
                  <a:tcPr anchor="ctr"/>
                </a:tc>
                <a:tc>
                  <a:txBody>
                    <a:bodyPr/>
                    <a:lstStyle/>
                    <a:p>
                      <a:pPr algn="ctr"/>
                      <a:r>
                        <a:rPr lang="tr-TR" dirty="0" smtClean="0"/>
                        <a:t>Açıklama</a:t>
                      </a:r>
                      <a:endParaRPr lang="en-US" dirty="0"/>
                    </a:p>
                  </a:txBody>
                  <a:tcPr anchor="ctr"/>
                </a:tc>
                <a:tc>
                  <a:txBody>
                    <a:bodyPr/>
                    <a:lstStyle/>
                    <a:p>
                      <a:pPr algn="ctr"/>
                      <a:r>
                        <a:rPr lang="tr-TR" dirty="0" smtClean="0"/>
                        <a:t>Miktar*Birim Fiyatı</a:t>
                      </a:r>
                      <a:endParaRPr lang="en-US" dirty="0"/>
                    </a:p>
                  </a:txBody>
                  <a:tcPr anchor="ctr"/>
                </a:tc>
                <a:tc>
                  <a:txBody>
                    <a:bodyPr/>
                    <a:lstStyle/>
                    <a:p>
                      <a:pPr algn="ctr"/>
                      <a:r>
                        <a:rPr lang="tr-TR" dirty="0" smtClean="0"/>
                        <a:t>Tutar</a:t>
                      </a:r>
                      <a:endParaRPr lang="en-US" dirty="0"/>
                    </a:p>
                  </a:txBody>
                  <a:tcPr anchor="ctr"/>
                </a:tc>
              </a:tr>
              <a:tr h="370840">
                <a:tc>
                  <a:txBody>
                    <a:bodyPr/>
                    <a:lstStyle/>
                    <a:p>
                      <a:pPr algn="ctr">
                        <a:lnSpc>
                          <a:spcPts val="115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01.01.2008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50"/>
                        </a:lnSpc>
                        <a:spcAft>
                          <a:spcPts val="0"/>
                        </a:spcAft>
                      </a:pPr>
                      <a:r>
                        <a:rPr lang="tr-TR" sz="1600" spc="-5">
                          <a:effectLst/>
                          <a:latin typeface="Times New Roman" panose="02020603050405020304" pitchFamily="18" charset="0"/>
                          <a:ea typeface="Times New Roman" panose="02020603050405020304" pitchFamily="18" charset="0"/>
                          <a:cs typeface="Times New Roman" panose="02020603050405020304" pitchFamily="18" charset="0"/>
                        </a:rPr>
                        <a:t>D</a:t>
                      </a: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E</a:t>
                      </a:r>
                      <a:r>
                        <a:rPr lang="tr-TR" sz="1600" spc="10">
                          <a:effectLst/>
                          <a:latin typeface="Times New Roman" panose="02020603050405020304" pitchFamily="18" charset="0"/>
                          <a:ea typeface="Times New Roman" panose="02020603050405020304" pitchFamily="18" charset="0"/>
                          <a:cs typeface="Times New Roman" panose="02020603050405020304" pitchFamily="18" charset="0"/>
                        </a:rPr>
                        <a:t>V</a:t>
                      </a:r>
                      <a:r>
                        <a:rPr lang="tr-TR" sz="1600" spc="-20">
                          <a:effectLst/>
                          <a:latin typeface="Times New Roman" panose="02020603050405020304" pitchFamily="18" charset="0"/>
                          <a:ea typeface="Times New Roman" panose="02020603050405020304" pitchFamily="18" charset="0"/>
                          <a:cs typeface="Times New Roman" panose="02020603050405020304" pitchFamily="18" charset="0"/>
                        </a:rPr>
                        <a:t>İ</a:t>
                      </a: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5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2.000  x  </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0,00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8575" algn="ctr">
                        <a:lnSpc>
                          <a:spcPts val="115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40.000,00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370840">
                <a:tc>
                  <a:txBody>
                    <a:bodyPr/>
                    <a:lstStyle/>
                    <a:p>
                      <a:pPr algn="ctr">
                        <a:lnSpc>
                          <a:spcPts val="116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05.01.2008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60"/>
                        </a:lnSpc>
                        <a:spcAft>
                          <a:spcPts val="0"/>
                        </a:spcAft>
                      </a:pP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Ş</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6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4.000  x  </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1,00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8575" algn="ctr">
                        <a:lnSpc>
                          <a:spcPts val="116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84.000,00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370840">
                <a:tc>
                  <a:txBody>
                    <a:bodyPr/>
                    <a:lstStyle/>
                    <a:p>
                      <a:pPr algn="ctr">
                        <a:lnSpc>
                          <a:spcPts val="118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15.01.2008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80"/>
                        </a:lnSpc>
                        <a:spcAft>
                          <a:spcPts val="0"/>
                        </a:spcAft>
                      </a:pPr>
                      <a:r>
                        <a:rPr lang="tr-TR" sz="1600" spc="-5">
                          <a:effectLst/>
                          <a:latin typeface="Times New Roman" panose="02020603050405020304" pitchFamily="18" charset="0"/>
                          <a:ea typeface="Times New Roman" panose="02020603050405020304" pitchFamily="18" charset="0"/>
                          <a:cs typeface="Times New Roman" panose="02020603050405020304" pitchFamily="18" charset="0"/>
                        </a:rPr>
                        <a:t>A</a:t>
                      </a:r>
                      <a:r>
                        <a:rPr lang="tr-TR" sz="1600" spc="10">
                          <a:effectLst/>
                          <a:latin typeface="Times New Roman" panose="02020603050405020304" pitchFamily="18" charset="0"/>
                          <a:ea typeface="Times New Roman" panose="02020603050405020304" pitchFamily="18" charset="0"/>
                          <a:cs typeface="Times New Roman" panose="02020603050405020304" pitchFamily="18" charset="0"/>
                        </a:rPr>
                        <a:t>L</a:t>
                      </a:r>
                      <a:r>
                        <a:rPr lang="tr-TR" sz="1600" spc="-20">
                          <a:effectLst/>
                          <a:latin typeface="Times New Roman" panose="02020603050405020304" pitchFamily="18" charset="0"/>
                          <a:ea typeface="Times New Roman" panose="02020603050405020304" pitchFamily="18" charset="0"/>
                          <a:cs typeface="Times New Roman" panose="02020603050405020304" pitchFamily="18" charset="0"/>
                        </a:rPr>
                        <a:t>I</a:t>
                      </a: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Ş</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8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5.000  x  </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2,00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8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110.000,0</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370840">
                <a:tc>
                  <a:txBody>
                    <a:bodyPr/>
                    <a:lstStyle/>
                    <a:p>
                      <a:pPr algn="ctr">
                        <a:lnSpc>
                          <a:spcPts val="113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26.01.2008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30"/>
                        </a:lnSpc>
                        <a:spcAft>
                          <a:spcPts val="0"/>
                        </a:spcAft>
                      </a:pP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Ş</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3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3.000 </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x  </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2,50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8575" algn="ctr">
                        <a:lnSpc>
                          <a:spcPts val="113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67.500,00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370840">
                <a:tc>
                  <a:txBody>
                    <a:bodyPr/>
                    <a:lstStyle/>
                    <a:p>
                      <a:pPr algn="ctr">
                        <a:lnSpc>
                          <a:spcPct val="115000"/>
                        </a:lnSpc>
                        <a:spcAft>
                          <a:spcPts val="0"/>
                        </a:spcAft>
                      </a:pPr>
                      <a:r>
                        <a:rPr lang="tr-TR"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tr-TR"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8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14.000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18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301.500,0</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tr-TR" sz="16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mc:AlternateContent xmlns:mc="http://schemas.openxmlformats.org/markup-compatibility/2006" xmlns:a14="http://schemas.microsoft.com/office/drawing/2010/main">
        <mc:Choice Requires="a14">
          <p:sp>
            <p:nvSpPr>
              <p:cNvPr id="5" name="Metin kutusu 4"/>
              <p:cNvSpPr txBox="1"/>
              <p:nvPr/>
            </p:nvSpPr>
            <p:spPr>
              <a:xfrm>
                <a:off x="911667" y="4692311"/>
                <a:ext cx="9017943" cy="489686"/>
              </a:xfrm>
              <a:prstGeom prst="rect">
                <a:avLst/>
              </a:prstGeom>
              <a:noFill/>
            </p:spPr>
            <p:txBody>
              <a:bodyPr wrap="square" rtlCol="0">
                <a:spAutoFit/>
              </a:bodyPr>
              <a:lstStyle/>
              <a:p>
                <a:r>
                  <a:rPr lang="tr-TR" dirty="0" smtClean="0"/>
                  <a:t>1 kg ilk madde malzemenin ağırlıklı sabit ortalama maliyeti </a:t>
                </a:r>
                <a:r>
                  <a:rPr lang="tr-TR"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tr-TR" i="1" smtClean="0">
                            <a:latin typeface="Cambria Math"/>
                          </a:rPr>
                        </m:ctrlPr>
                      </m:fPr>
                      <m:num>
                        <m:r>
                          <a:rPr lang="tr-TR" b="0" i="1" smtClean="0">
                            <a:latin typeface="Cambria Math" panose="02040503050406030204" pitchFamily="18" charset="0"/>
                          </a:rPr>
                          <m:t>301.500,00 </m:t>
                        </m:r>
                        <m:r>
                          <a:rPr lang="tr-TR" b="0" i="1" smtClean="0">
                            <a:latin typeface="Cambria Math" panose="02040503050406030204" pitchFamily="18" charset="0"/>
                          </a:rPr>
                          <m:t>𝑇𝐿</m:t>
                        </m:r>
                      </m:num>
                      <m:den>
                        <m:r>
                          <a:rPr lang="tr-TR" b="0" i="1" smtClean="0">
                            <a:latin typeface="Cambria Math" panose="02040503050406030204" pitchFamily="18" charset="0"/>
                          </a:rPr>
                          <m:t>14.000</m:t>
                        </m:r>
                      </m:den>
                    </m:f>
                    <m:r>
                      <a:rPr lang="tr-TR" b="0" i="0" smtClean="0">
                        <a:latin typeface="Cambria Math" panose="02040503050406030204" pitchFamily="18" charset="0"/>
                      </a:rPr>
                      <m:t>=21,535 </m:t>
                    </m:r>
                    <m:r>
                      <m:rPr>
                        <m:sty m:val="p"/>
                      </m:rPr>
                      <a:rPr lang="tr-TR" b="0" i="0" smtClean="0">
                        <a:latin typeface="Cambria Math" panose="02040503050406030204" pitchFamily="18" charset="0"/>
                      </a:rPr>
                      <m:t>TL</m:t>
                    </m:r>
                  </m:oMath>
                </a14:m>
                <a:endParaRPr lang="en-US" dirty="0">
                  <a:latin typeface="Times New Roman" panose="02020603050405020304" pitchFamily="18" charset="0"/>
                  <a:cs typeface="Times New Roman" panose="02020603050405020304" pitchFamily="18" charset="0"/>
                </a:endParaRPr>
              </a:p>
            </p:txBody>
          </p:sp>
        </mc:Choice>
        <mc:Fallback xmlns="">
          <p:sp>
            <p:nvSpPr>
              <p:cNvPr id="5" name="Metin kutusu 4"/>
              <p:cNvSpPr txBox="1">
                <a:spLocks noRot="1" noChangeAspect="1" noMove="1" noResize="1" noEditPoints="1" noAdjustHandles="1" noChangeArrowheads="1" noChangeShapeType="1" noTextEdit="1"/>
              </p:cNvSpPr>
              <p:nvPr/>
            </p:nvSpPr>
            <p:spPr>
              <a:xfrm>
                <a:off x="911667" y="4692311"/>
                <a:ext cx="9017943" cy="489686"/>
              </a:xfrm>
              <a:prstGeom prst="rect">
                <a:avLst/>
              </a:prstGeom>
              <a:blipFill rotWithShape="0">
                <a:blip r:embed="rId2"/>
                <a:stretch>
                  <a:fillRect l="-609" b="-6250"/>
                </a:stretch>
              </a:blipFill>
            </p:spPr>
            <p:txBody>
              <a:bodyPr/>
              <a:lstStyle/>
              <a:p>
                <a:r>
                  <a:rPr lang="en-US">
                    <a:noFill/>
                  </a:rPr>
                  <a:t> </a:t>
                </a:r>
              </a:p>
            </p:txBody>
          </p:sp>
        </mc:Fallback>
      </mc:AlternateContent>
    </p:spTree>
    <p:extLst>
      <p:ext uri="{BB962C8B-B14F-4D97-AF65-F5344CB8AC3E}">
        <p14:creationId xmlns:p14="http://schemas.microsoft.com/office/powerpoint/2010/main" val="3707605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Üretime verilen toplam ilk madde ve malzeme miktarı =  10.500 kg</a:t>
            </a:r>
            <a:endParaRPr lang="en-US" dirty="0"/>
          </a:p>
          <a:p>
            <a:pPr marL="0" indent="0">
              <a:buNone/>
            </a:pPr>
            <a:r>
              <a:rPr lang="tr-TR" dirty="0" smtClean="0"/>
              <a:t>	</a:t>
            </a:r>
          </a:p>
          <a:p>
            <a:pPr marL="0" indent="0">
              <a:buNone/>
            </a:pPr>
            <a:r>
              <a:rPr lang="tr-TR" dirty="0"/>
              <a:t>	</a:t>
            </a:r>
            <a:r>
              <a:rPr lang="tr-TR" dirty="0" smtClean="0"/>
              <a:t>Üretime   </a:t>
            </a:r>
            <a:r>
              <a:rPr lang="tr-TR" dirty="0"/>
              <a:t>verilen   ilk   madde   malzeme   ağırlıklı   sabit   ortalama   </a:t>
            </a:r>
            <a:r>
              <a:rPr lang="tr-TR" dirty="0" smtClean="0"/>
              <a:t>maliyeti</a:t>
            </a:r>
            <a:r>
              <a:rPr lang="tr-TR" dirty="0"/>
              <a:t> </a:t>
            </a:r>
            <a:r>
              <a:rPr lang="tr-TR" dirty="0" smtClean="0"/>
              <a:t>10.500x  </a:t>
            </a:r>
            <a:r>
              <a:rPr lang="tr-TR" dirty="0"/>
              <a:t>21,535 = 226.117,50 </a:t>
            </a:r>
            <a:r>
              <a:rPr lang="tr-TR" dirty="0" smtClean="0"/>
              <a:t>TL</a:t>
            </a:r>
          </a:p>
          <a:p>
            <a:pPr marL="0" indent="0">
              <a:buNone/>
            </a:pPr>
            <a:endParaRPr lang="en-US" dirty="0"/>
          </a:p>
          <a:p>
            <a:pPr marL="0" indent="0">
              <a:buNone/>
            </a:pPr>
            <a:r>
              <a:rPr lang="tr-TR" dirty="0" smtClean="0"/>
              <a:t>	Üretime   </a:t>
            </a:r>
            <a:r>
              <a:rPr lang="tr-TR" dirty="0"/>
              <a:t>verilen   ilk   madde   malzeme   ağırlıklı   sabit   ortalama   </a:t>
            </a:r>
            <a:r>
              <a:rPr lang="tr-TR" dirty="0" smtClean="0"/>
              <a:t>maliyeti</a:t>
            </a:r>
            <a:r>
              <a:rPr lang="tr-TR" dirty="0"/>
              <a:t> </a:t>
            </a:r>
            <a:r>
              <a:rPr lang="tr-TR" dirty="0" smtClean="0"/>
              <a:t>226.117,50 TL</a:t>
            </a:r>
          </a:p>
          <a:p>
            <a:pPr marL="0" indent="0">
              <a:buNone/>
            </a:pPr>
            <a:endParaRPr lang="en-US" dirty="0"/>
          </a:p>
          <a:p>
            <a:pPr marL="0" indent="0">
              <a:buNone/>
            </a:pPr>
            <a:r>
              <a:rPr lang="tr-TR" dirty="0"/>
              <a:t>	</a:t>
            </a:r>
            <a:r>
              <a:rPr lang="tr-TR" dirty="0" smtClean="0"/>
              <a:t>Kalan   </a:t>
            </a:r>
            <a:r>
              <a:rPr lang="tr-TR" dirty="0"/>
              <a:t>ilk   madde   malzeme   toplam   ağırlıklı   sabit   ortalama   </a:t>
            </a:r>
            <a:r>
              <a:rPr lang="tr-TR" dirty="0" smtClean="0"/>
              <a:t>maliyeti</a:t>
            </a:r>
            <a:r>
              <a:rPr lang="tr-TR" dirty="0"/>
              <a:t> </a:t>
            </a:r>
            <a:r>
              <a:rPr lang="tr-TR" dirty="0" smtClean="0"/>
              <a:t>3.500x21,535</a:t>
            </a:r>
            <a:r>
              <a:rPr lang="tr-TR" dirty="0"/>
              <a:t>= 75.372,50 TL</a:t>
            </a:r>
            <a:endParaRPr lang="en-US" dirty="0"/>
          </a:p>
          <a:p>
            <a:endParaRPr lang="en-US" dirty="0"/>
          </a:p>
        </p:txBody>
      </p:sp>
    </p:spTree>
    <p:extLst>
      <p:ext uri="{BB962C8B-B14F-4D97-AF65-F5344CB8AC3E}">
        <p14:creationId xmlns:p14="http://schemas.microsoft.com/office/powerpoint/2010/main" val="1974096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Ham madde ve malzeme maliyetlerinin aşırı ya da hızlı bir biçimde arttığı ya da düştüğü dönemlerde, ortalama maliyet en yüksek ve en düşük fiyat arasındaki farkı azaltarak fiyatlardaki artış ve azalış eğilimini düşürmektedir. Bu durumda yöntemin sürekli fiyat dalgalanmaları karşısında sağladığı yarar da azalacaktır. Bu yöntemin bir diğer sakıncası da gerek kullanılan maddelerin gerekse dönem sonu stok maliyetlerinin gerçek maliyetleri yansıtmamasıdır. Ayrıca binlerce çeşit ve ölçüde ayrı ayrı kayıtlara alınan madde ve malzemelerin her giriş ve çıkışta ortalama maliyetlerinin hesap edilmesi zaman ve emek açısından masraflıdır.</a:t>
            </a:r>
            <a:endParaRPr lang="en-US" dirty="0"/>
          </a:p>
          <a:p>
            <a:pPr marL="0" indent="0">
              <a:buNone/>
            </a:pPr>
            <a:endParaRPr lang="en-US" dirty="0"/>
          </a:p>
        </p:txBody>
      </p:sp>
    </p:spTree>
    <p:extLst>
      <p:ext uri="{BB962C8B-B14F-4D97-AF65-F5344CB8AC3E}">
        <p14:creationId xmlns:p14="http://schemas.microsoft.com/office/powerpoint/2010/main" val="1869774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b="1" dirty="0"/>
              <a:t>Basit ortalama maliyetle değerleme yöntemi: </a:t>
            </a:r>
            <a:r>
              <a:rPr lang="tr-TR" dirty="0"/>
              <a:t>Yıl içinde satın alınan belli bir malın  birim alış  fiyatının toplanarak sipariş  sayısına  bölünmesi  ile  bulunan ortalama maliyet yöntemidir. Bu yöntem alışların birbirine eşit ya da yakın miktarlarda   olması   durumunda   kullanılmaktadır.   Genel   olarak   ortalama maliyetle  hesaplanan  maliyette  alış  partilerinin  miktarları  dikkate alınmadığından bu tür hesaplamaya basit ortalama yöntemi denilmektedir.</a:t>
            </a:r>
            <a:endParaRPr lang="en-US" dirty="0"/>
          </a:p>
          <a:p>
            <a:pPr marL="0" indent="0">
              <a:buNone/>
            </a:pPr>
            <a:r>
              <a:rPr lang="tr-TR" dirty="0" smtClean="0"/>
              <a:t>	Bu  </a:t>
            </a:r>
            <a:r>
              <a:rPr lang="tr-TR" dirty="0"/>
              <a:t>yöntemin  en  önemli  sakıncası,  ortalama  maliyetlerin  dönem  sonunda  hesap edilmesi ve üretime verilen ilk madde ve malzemelerin değerlerinin üretime veriliş sırasında değil  de  dönem  sonunda  hesaplanmış  olmasıdır.  Yöntem  yalnızca  eşit  veya  yakın miktarlarda olduğu zaman doğru sonuç vermektedir.</a:t>
            </a:r>
            <a:endParaRPr lang="en-US" dirty="0"/>
          </a:p>
          <a:p>
            <a:endParaRPr lang="en-US" dirty="0"/>
          </a:p>
        </p:txBody>
      </p:sp>
    </p:spTree>
    <p:extLst>
      <p:ext uri="{BB962C8B-B14F-4D97-AF65-F5344CB8AC3E}">
        <p14:creationId xmlns:p14="http://schemas.microsoft.com/office/powerpoint/2010/main" val="4131914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b="1" dirty="0"/>
              <a:t>Tartılı ortalama maliyetle değerleme yöntemi: </a:t>
            </a:r>
            <a:r>
              <a:rPr lang="tr-TR" dirty="0"/>
              <a:t>İlk madde ve malzemenin miktar ve tutarları hesaplanmakta ve dönemsel olarak ortalama maliyetler bulunmaktadır.  Stoklarda  bulunan  ve  belirlenen  ay  içinde  satın  alınan  ham madde ve malzemelerin toplam değerinin toplam miktarına bölünmesi suretiyle bulunan ortalama birim maliyetle değerlendirme yapılmaktadır. Dolayısıyla miktar ve tutarlar göz önüne alındığından daha duyarlı ve daha doğru ortalama maliyetler hesaplanır.</a:t>
            </a:r>
            <a:endParaRPr lang="en-US" dirty="0"/>
          </a:p>
          <a:p>
            <a:endParaRPr lang="en-US" dirty="0"/>
          </a:p>
        </p:txBody>
      </p:sp>
    </p:spTree>
    <p:extLst>
      <p:ext uri="{BB962C8B-B14F-4D97-AF65-F5344CB8AC3E}">
        <p14:creationId xmlns:p14="http://schemas.microsoft.com/office/powerpoint/2010/main" val="949286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b="1" dirty="0"/>
              <a:t>Hareketli tartılı ortalama maliyetle değerleme yöntemi: </a:t>
            </a:r>
            <a:r>
              <a:rPr lang="tr-TR" dirty="0"/>
              <a:t>Ortalama maliyet bulunurken   madde   ve   malzemelerin   tutar   ve   miktarları   göz   önünde bulundurulur. Ancak bu yöntemde ortalama tartılı maliyet yönteminden farklı olarak   ortalama   maliyetler   her   parti   çıkışında   ayrı   ayrı   göz   önünde bulundurulur.</a:t>
            </a:r>
            <a:endParaRPr lang="en-US" dirty="0"/>
          </a:p>
          <a:p>
            <a:pPr marL="0" indent="0">
              <a:buNone/>
            </a:pPr>
            <a:r>
              <a:rPr lang="tr-TR" dirty="0" smtClean="0"/>
              <a:t>	Bu </a:t>
            </a:r>
            <a:r>
              <a:rPr lang="tr-TR" dirty="0"/>
              <a:t>yöntemde her yeni malzeme girişinde yeni bir ortalama maliyet hesaplanmakta ve bir sonraki girişe kadar tüm ambar çıkışları bu birim maliyet ile </a:t>
            </a:r>
            <a:r>
              <a:rPr lang="tr-TR" dirty="0" err="1"/>
              <a:t>maliyetlendirilmektedir</a:t>
            </a:r>
            <a:r>
              <a:rPr lang="tr-TR" dirty="0"/>
              <a:t>. Ortalama birim maliyet önceki kalan tutar  ile yeni giriş tutarının toplanıp önceki kalan miktar ile yeni giriş miktarı toplamına bölünerek bulunur. Bu yöntem uygulamada en çok görülen yöntemlerden biridir. Yeni girişte bir ortalamanın hesaplanması, fiyatları daha yakından izlemeye olanak vereceğinden, miktar ve tutar ilişkisi göz önünde bulundurulduğunda daha doğru sonuçlara ulaşılmaktadır</a:t>
            </a:r>
            <a:r>
              <a:rPr lang="tr-TR" dirty="0" smtClean="0"/>
              <a:t>.</a:t>
            </a:r>
            <a:endParaRPr lang="en-US" dirty="0"/>
          </a:p>
        </p:txBody>
      </p:sp>
    </p:spTree>
    <p:extLst>
      <p:ext uri="{BB962C8B-B14F-4D97-AF65-F5344CB8AC3E}">
        <p14:creationId xmlns:p14="http://schemas.microsoft.com/office/powerpoint/2010/main" val="2075115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149246" cy="660400"/>
          </a:xfrm>
        </p:spPr>
        <p:txBody>
          <a:bodyPr>
            <a:normAutofit/>
          </a:bodyPr>
          <a:lstStyle/>
          <a:p>
            <a:r>
              <a:rPr lang="tr-TR" b="1" dirty="0"/>
              <a:t>1.2.1.3. İlk Giren İlk Çıkar (FİFO) </a:t>
            </a:r>
            <a:r>
              <a:rPr lang="tr-TR" b="1" dirty="0" smtClean="0"/>
              <a:t>Yöntemi</a:t>
            </a:r>
            <a:endParaRPr lang="en-US" dirty="0"/>
          </a:p>
        </p:txBody>
      </p:sp>
      <p:sp>
        <p:nvSpPr>
          <p:cNvPr id="3" name="İçerik Yer Tutucusu 2"/>
          <p:cNvSpPr>
            <a:spLocks noGrp="1"/>
          </p:cNvSpPr>
          <p:nvPr>
            <p:ph idx="1"/>
          </p:nvPr>
        </p:nvSpPr>
        <p:spPr>
          <a:xfrm>
            <a:off x="509909" y="1669245"/>
            <a:ext cx="5929528" cy="4771363"/>
          </a:xfrm>
        </p:spPr>
        <p:txBody>
          <a:bodyPr>
            <a:normAutofit fontScale="92500" lnSpcReduction="10000"/>
          </a:bodyPr>
          <a:lstStyle/>
          <a:p>
            <a:r>
              <a:rPr lang="tr-TR" dirty="0"/>
              <a:t>Bu yöntemin ismi olan FİFO, İngilizce “</a:t>
            </a:r>
            <a:r>
              <a:rPr lang="tr-TR" dirty="0" err="1"/>
              <a:t>first</a:t>
            </a:r>
            <a:r>
              <a:rPr lang="tr-TR" dirty="0"/>
              <a:t> in </a:t>
            </a:r>
            <a:r>
              <a:rPr lang="tr-TR" dirty="0" err="1"/>
              <a:t>first</a:t>
            </a:r>
            <a:r>
              <a:rPr lang="tr-TR" dirty="0"/>
              <a:t> </a:t>
            </a:r>
            <a:r>
              <a:rPr lang="tr-TR" dirty="0" err="1"/>
              <a:t>out</a:t>
            </a:r>
            <a:r>
              <a:rPr lang="tr-TR" dirty="0"/>
              <a:t>” ifadesinin baş harflerinden oluşur. Bu değerleme yönteminde işletmede kullanılan, üretime verilen veya satılan malların işletmenin stoklarına ilk önce girenlerden olduğu kabul edilir. Bu yönteme göre çıkışlar ilk girenden başlar ve giriş sırasına göre devam eder. Bu durumda, dönem sonunda işletmede mevcut stoklar son giren parti mallardan kalmış olacaktır. Bu yöntemin başlıca üstünlüğü, enflasyon ortamında dönem sonu stoklarının piyasa fiyatına yakın fiyatlarla değerlenmesidir. Yöntemin bir diğer faydası, malzemenin kullanım sırasının sistematik ve mantıki olmasıdır. Çünkü çabuk bozulan bir stok türünün kısa sürede tüketilmesine imkân veren bir yöntemdir. Malzemelerin kronolojik hareketlerini iyi izleyen mantıklı bir yöntemdir. Stokların daima satın alma değerleri ile gösterilmesini sağlar. Stoktaki madde ve malzemenin tip ve modellerinde sürekli değişmeler oluyorsa, bu yöntemin uygulanmasıyla işletme kayıpları asgariye iner</a:t>
            </a:r>
            <a:r>
              <a:rPr lang="tr-TR" dirty="0" smtClean="0"/>
              <a:t>.</a:t>
            </a:r>
            <a:endParaRPr lang="en-US" dirty="0"/>
          </a:p>
        </p:txBody>
      </p:sp>
      <p:pic>
        <p:nvPicPr>
          <p:cNvPr id="10242" name="Picture 2" descr="http://www.kristymlopez.com/wp-content/uploads/2014/04/FIF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529" y="1669245"/>
            <a:ext cx="4615645" cy="461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3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r>
              <a:rPr lang="tr-TR" b="1" dirty="0"/>
              <a:t>1.1.7. Kontrol</a:t>
            </a:r>
            <a:endParaRPr lang="en-US" dirty="0"/>
          </a:p>
          <a:p>
            <a:r>
              <a:rPr lang="tr-TR" dirty="0" smtClean="0"/>
              <a:t>Olması </a:t>
            </a:r>
            <a:r>
              <a:rPr lang="tr-TR" dirty="0"/>
              <a:t>gerekenle olanın karşılaştırılması, aradaki olumsuz farka yönelik belirlenecek düzeltici tedbirlerin alınmasıdır. Diğer bir deyişle kontrol, işletmede planlar çerçevesinde alınan kararların ne ölçüde başarıya ulaştığını gösteren bir işlemdir.</a:t>
            </a:r>
            <a:endParaRPr lang="en-US" dirty="0"/>
          </a:p>
          <a:p>
            <a:endParaRPr lang="en-US" dirty="0"/>
          </a:p>
        </p:txBody>
      </p:sp>
    </p:spTree>
    <p:extLst>
      <p:ext uri="{BB962C8B-B14F-4D97-AF65-F5344CB8AC3E}">
        <p14:creationId xmlns:p14="http://schemas.microsoft.com/office/powerpoint/2010/main" val="3749930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85000" lnSpcReduction="20000"/>
          </a:bodyPr>
          <a:lstStyle/>
          <a:p>
            <a:r>
              <a:rPr lang="tr-TR" dirty="0"/>
              <a:t>Yöntemin  en  büyük  sakıncası  ise  enflasyon  kârı  oluşturmasıdır.  Bu  yöntemde ambardan çıkışlar ilk ve eski, dolayısıyla düşük fiyatlarla yapılacaktır. Bunlar sonuçta </a:t>
            </a:r>
            <a:r>
              <a:rPr lang="tr-TR" dirty="0" smtClean="0"/>
              <a:t>gidere</a:t>
            </a:r>
            <a:r>
              <a:rPr lang="tr-TR" dirty="0"/>
              <a:t> </a:t>
            </a:r>
            <a:r>
              <a:rPr lang="tr-TR" dirty="0" smtClean="0"/>
              <a:t>dönüşeceğinden </a:t>
            </a:r>
            <a:r>
              <a:rPr lang="tr-TR" dirty="0"/>
              <a:t>ilk madde ve malzemeye ilişkin giderler de en düşük seviyede bilançoda yer alacaktır. Bu giderler de satılan mamul maliyetinin düşmesine, bu nedenle de kârın artmasına neden olacaktır. Bu şekilde oluşan kâra da enflasyon kârı denmektedir.</a:t>
            </a:r>
            <a:endParaRPr lang="en-US" dirty="0"/>
          </a:p>
          <a:p>
            <a:r>
              <a:rPr lang="tr-TR" dirty="0" smtClean="0"/>
              <a:t>Yöntemin </a:t>
            </a:r>
            <a:r>
              <a:rPr lang="tr-TR" dirty="0" err="1"/>
              <a:t>hesaben</a:t>
            </a:r>
            <a:r>
              <a:rPr lang="tr-TR" dirty="0"/>
              <a:t> uygulanması; ilk madde ve malzeme fiyatlarının azalış gösterdiği, daha genel anlamda fiyatların genel seviyesinin devamlı düşüş gösterdiği ekonomilerde daha uygundur. Fiyatların artış gösterdiği dönemlerde </a:t>
            </a:r>
            <a:r>
              <a:rPr lang="tr-TR" dirty="0" err="1"/>
              <a:t>hesaben</a:t>
            </a:r>
            <a:r>
              <a:rPr lang="tr-TR" dirty="0"/>
              <a:t> uygulanması doğru olmaz. Fiyatların devamlı yükseldiği dönemlerde (enflasyon) üretime sevk edilen malzemeyi hep düşük değerle üretime gönderdiği için birim hizmet maliyetlerinin düşük hesaplanmasına, stokların da yüksek değerli görünmesine, dolayısıyla dönem kârının şişkin görünmesine neden olur. Fiyatların düştüğü dönemlerde ise üretilen hizmetin maliyetini yüksek göstermek sureti ile dönem kârını düşük gösterir. Sonuç olarak diyebiliriz ki bu yöntem, devletin vergi gelirlerini artırmakla birlikte ticari işletmeleri enflasyonun etkilerinden koruyabilecek yapıya sahip bir yöntem değildir. Ancak birçok ülkede olduğu gibi ülkemizde de çoğu işletme tarafından uygulanan bir yöntemdir. Sağlık kurumlarında kullanımı belirli bir süreye (miada) tabi malların; örneğin ilaçlar ile sebze ve meyve gibi stokların değerlemesinde kullanılabilmektedir</a:t>
            </a:r>
            <a:r>
              <a:rPr lang="tr-TR" dirty="0" smtClean="0"/>
              <a:t>.</a:t>
            </a:r>
            <a:endParaRPr lang="en-US" dirty="0"/>
          </a:p>
        </p:txBody>
      </p:sp>
    </p:spTree>
    <p:extLst>
      <p:ext uri="{BB962C8B-B14F-4D97-AF65-F5344CB8AC3E}">
        <p14:creationId xmlns:p14="http://schemas.microsoft.com/office/powerpoint/2010/main" val="4193088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9419704" cy="1320800"/>
          </a:xfrm>
        </p:spPr>
        <p:txBody>
          <a:bodyPr>
            <a:normAutofit/>
          </a:bodyPr>
          <a:lstStyle/>
          <a:p>
            <a:r>
              <a:rPr lang="tr-TR" b="1" dirty="0"/>
              <a:t>2.2.1.4. Son Giren İlk Çıkar (LİFO) </a:t>
            </a:r>
            <a:r>
              <a:rPr lang="tr-TR" b="1" dirty="0" smtClean="0"/>
              <a:t>Yöntemi</a:t>
            </a:r>
            <a:endParaRPr lang="en-US" dirty="0"/>
          </a:p>
        </p:txBody>
      </p:sp>
      <p:sp>
        <p:nvSpPr>
          <p:cNvPr id="3" name="İçerik Yer Tutucusu 2"/>
          <p:cNvSpPr>
            <a:spLocks noGrp="1"/>
          </p:cNvSpPr>
          <p:nvPr>
            <p:ph idx="1"/>
          </p:nvPr>
        </p:nvSpPr>
        <p:spPr>
          <a:xfrm>
            <a:off x="677332" y="1400736"/>
            <a:ext cx="9934859" cy="3686419"/>
          </a:xfrm>
        </p:spPr>
        <p:txBody>
          <a:bodyPr>
            <a:normAutofit/>
          </a:bodyPr>
          <a:lstStyle/>
          <a:p>
            <a:r>
              <a:rPr lang="tr-TR" dirty="0"/>
              <a:t>Bu yöntem FİFO yönteminin tam tersi olup İngilizce “</a:t>
            </a:r>
            <a:r>
              <a:rPr lang="tr-TR" dirty="0" err="1"/>
              <a:t>last</a:t>
            </a:r>
            <a:r>
              <a:rPr lang="tr-TR" dirty="0"/>
              <a:t> in </a:t>
            </a:r>
            <a:r>
              <a:rPr lang="tr-TR" dirty="0" err="1"/>
              <a:t>first</a:t>
            </a:r>
            <a:r>
              <a:rPr lang="tr-TR" dirty="0"/>
              <a:t> </a:t>
            </a:r>
            <a:r>
              <a:rPr lang="tr-TR" dirty="0" err="1"/>
              <a:t>out</a:t>
            </a:r>
            <a:r>
              <a:rPr lang="tr-TR" dirty="0"/>
              <a:t>” (son giren ilk çıkar) ifadesinin baş harfleri ile adlandırılmıştır. Genel olarak bu yöntemde stoklara son alınan partiden çıkış yapmaya başlanır. Yani stoka en son giren malın ilk çıktığı, o bittikten sonra, ondan bir önce giren parti malzemeden üretime çıkışlar yapıldığı varsayılır. Bu yöntemde en son alınan malzemenin birim maliyeti, üretime sevk edilen malzemenin değerlendirmesine esas alınır. Yöntemin en büyük faydası; enflasyon ortamında en son yani, en yüksek fiyatlara çıkış önceliği verildiği için ilk madde ve malzemenin satılan malın maliyetine ve dolayısıyla gelir tablosuna en yüksek fiyatlarla yansımasını sağlamaktır. Bu yüzden yöntem “ilk giren, ilk çıkar” yöntemindeki gibi kâr şişmesine neden olmaz, gerçeğe daha  yakın  kâr  hesaplanmasına  olanak  verir.  Bu  yöntemde  stok  değeri  eski  tarihli  ve maliyetli stoku gösterdiğinden piyasa fiyatının altında görülecektir. LİFO yönteminin diğer bir faydası da ham madde fiyatlarının sık sık değiştiği dönemlerde, gerçekleşmemiş kâr ve zararları önleyerek işletmenin faaliyet kârlarında bir istikrar sağlamasıdır</a:t>
            </a:r>
            <a:r>
              <a:rPr lang="tr-TR" dirty="0" smtClean="0"/>
              <a:t>.</a:t>
            </a:r>
            <a:endParaRPr lang="en-US" dirty="0"/>
          </a:p>
        </p:txBody>
      </p:sp>
    </p:spTree>
    <p:extLst>
      <p:ext uri="{BB962C8B-B14F-4D97-AF65-F5344CB8AC3E}">
        <p14:creationId xmlns:p14="http://schemas.microsoft.com/office/powerpoint/2010/main" val="709260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677334" y="1930400"/>
            <a:ext cx="6779534" cy="4927600"/>
          </a:xfrm>
        </p:spPr>
        <p:txBody>
          <a:bodyPr>
            <a:normAutofit/>
          </a:bodyPr>
          <a:lstStyle/>
          <a:p>
            <a:r>
              <a:rPr lang="tr-TR" dirty="0"/>
              <a:t>Yöntemin sakıncalı yönlerinden en önemlisi; stokların gerçek maliyetlerinin altında değerlenmiş  olması  nedeni  ile  bilançoda  gerçeğin  yansıtılamaması,  piyasa  fiyatlarının düştüğü dönemlerde bu yöntemin kullanım olanağının kalmamasıdır. Fiyatların düştüğü dönemde bu yöntem hizmet maliyetini olduğundan düşük gösterip kârı yüksek gösterecektir. LİFO yöntemi sağlık kurumlarında tercih edilen bir değerleme yöntemi değildir.</a:t>
            </a:r>
            <a:endParaRPr lang="en-US" dirty="0"/>
          </a:p>
          <a:p>
            <a:r>
              <a:rPr lang="tr-TR" dirty="0" smtClean="0"/>
              <a:t>Son </a:t>
            </a:r>
            <a:r>
              <a:rPr lang="tr-TR" dirty="0"/>
              <a:t>giren ilk çıkar, yönteminin enflasyon dönemlerinde kullanılması işletmeler için daha faydalı olacağı iddia edilmektedir. Ayrıca bu yöntemler sadece </a:t>
            </a:r>
            <a:r>
              <a:rPr lang="tr-TR" dirty="0" err="1"/>
              <a:t>maliyetlendirmeye</a:t>
            </a:r>
            <a:r>
              <a:rPr lang="tr-TR" dirty="0"/>
              <a:t> yönelik varsayımları temsil etmekte olup malzemenin gerçek fiziksel akışı ile ilgileri yoktur. Yani, ilk giren ilk çıkar yönteminin uygulanması için ilk gelen malzemenin gerçekten ilk önce ambardan çıkması gerekmez. Önemli olan fiziki akış değil, maliyetlerin akış sırasıdır</a:t>
            </a:r>
            <a:r>
              <a:rPr lang="tr-TR" dirty="0" smtClean="0"/>
              <a:t>.</a:t>
            </a:r>
            <a:endParaRPr lang="en-US" dirty="0"/>
          </a:p>
        </p:txBody>
      </p:sp>
      <p:pic>
        <p:nvPicPr>
          <p:cNvPr id="4" name="Picture 2" descr="http://www.onurarslan.org/wp-content/uploads/2014/01/lifo1.jpg"/>
          <p:cNvPicPr>
            <a:picLocks noChangeAspect="1" noChangeArrowheads="1"/>
          </p:cNvPicPr>
          <p:nvPr/>
        </p:nvPicPr>
        <p:blipFill rotWithShape="1">
          <a:blip r:embed="rId2">
            <a:extLst>
              <a:ext uri="{28A0092B-C50C-407E-A947-70E740481C1C}">
                <a14:useLocalDpi xmlns:a14="http://schemas.microsoft.com/office/drawing/2010/main" val="0"/>
              </a:ext>
            </a:extLst>
          </a:blip>
          <a:srcRect b="18069"/>
          <a:stretch/>
        </p:blipFill>
        <p:spPr bwMode="auto">
          <a:xfrm>
            <a:off x="7110166" y="3038542"/>
            <a:ext cx="4705350" cy="166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76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2.2.1.5. İlk Gelecek İlk Çıkar Yöntemi (NİFO</a:t>
            </a:r>
            <a:r>
              <a:rPr lang="tr-TR" b="1" dirty="0" smtClean="0"/>
              <a:t>)</a:t>
            </a:r>
            <a:endParaRPr lang="en-US" dirty="0"/>
          </a:p>
        </p:txBody>
      </p:sp>
      <p:sp>
        <p:nvSpPr>
          <p:cNvPr id="3" name="İçerik Yer Tutucusu 2"/>
          <p:cNvSpPr>
            <a:spLocks noGrp="1"/>
          </p:cNvSpPr>
          <p:nvPr>
            <p:ph idx="1"/>
          </p:nvPr>
        </p:nvSpPr>
        <p:spPr>
          <a:xfrm>
            <a:off x="677334" y="2160589"/>
            <a:ext cx="4912097" cy="4549304"/>
          </a:xfrm>
        </p:spPr>
        <p:txBody>
          <a:bodyPr/>
          <a:lstStyle/>
          <a:p>
            <a:r>
              <a:rPr lang="tr-TR" dirty="0"/>
              <a:t>NİFO İngilizce “</a:t>
            </a:r>
            <a:r>
              <a:rPr lang="tr-TR" dirty="0" err="1"/>
              <a:t>next</a:t>
            </a:r>
            <a:r>
              <a:rPr lang="tr-TR" dirty="0"/>
              <a:t> in </a:t>
            </a:r>
            <a:r>
              <a:rPr lang="tr-TR" dirty="0" err="1"/>
              <a:t>first</a:t>
            </a:r>
            <a:r>
              <a:rPr lang="tr-TR" dirty="0"/>
              <a:t> </a:t>
            </a:r>
            <a:r>
              <a:rPr lang="tr-TR" dirty="0" err="1"/>
              <a:t>out</a:t>
            </a:r>
            <a:r>
              <a:rPr lang="tr-TR" dirty="0"/>
              <a:t>” kelimelerinin (ilk gelecek olan ilk çıkar) baş harflerinden meydana gelmektedir. Bu yöntemde çıkışlar, çıkış tarihinden sonra işletmeye girecek ilk partinin birim maliyeti üzerinden değerlendirilmektedir.</a:t>
            </a:r>
            <a:endParaRPr lang="en-US" dirty="0"/>
          </a:p>
          <a:p>
            <a:r>
              <a:rPr lang="tr-TR" dirty="0" smtClean="0"/>
              <a:t>Bu </a:t>
            </a:r>
            <a:r>
              <a:rPr lang="tr-TR" dirty="0"/>
              <a:t>yöntemde sipariş edilen ilk madde ve malzemeler işletmeye girmemiş olsalar dahi sipariş maliyetleri çıkışların değerlendirilmesinde dikkate alınmaktadır. Uygulama alanı bakımından LİFO ve FİFO yöntemlerine göre daha az kullanılmaktadır</a:t>
            </a:r>
            <a:r>
              <a:rPr lang="tr-TR" dirty="0" smtClean="0"/>
              <a:t>.</a:t>
            </a:r>
            <a:endParaRPr lang="en-US" dirty="0"/>
          </a:p>
        </p:txBody>
      </p:sp>
      <p:pic>
        <p:nvPicPr>
          <p:cNvPr id="12290" name="Picture 2" descr="https://encrypted-tbn0.gstatic.com/images?q=tbn:ANd9GcRJbwXIl-dYHzJR4JNfn3AzD4WaBcIHxyFnSqoC1JyvuSm5i_mX"/>
          <p:cNvPicPr>
            <a:picLocks noChangeAspect="1" noChangeArrowheads="1"/>
          </p:cNvPicPr>
          <p:nvPr/>
        </p:nvPicPr>
        <p:blipFill rotWithShape="1">
          <a:blip r:embed="rId2">
            <a:extLst>
              <a:ext uri="{28A0092B-C50C-407E-A947-70E740481C1C}">
                <a14:useLocalDpi xmlns:a14="http://schemas.microsoft.com/office/drawing/2010/main" val="0"/>
              </a:ext>
            </a:extLst>
          </a:blip>
          <a:srcRect b="4846"/>
          <a:stretch/>
        </p:blipFill>
        <p:spPr bwMode="auto">
          <a:xfrm>
            <a:off x="6568227" y="2160589"/>
            <a:ext cx="4594878" cy="303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965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2.2.1.6. Düşük Fiyatlı Mallar İlk Çıkar (LOFO) Yöntemi</a:t>
            </a:r>
            <a:r>
              <a:rPr lang="en-US" dirty="0"/>
              <a:t/>
            </a:r>
            <a:br>
              <a:rPr lang="en-US" dirty="0"/>
            </a:br>
            <a:endParaRPr lang="en-US" dirty="0"/>
          </a:p>
        </p:txBody>
      </p:sp>
      <p:sp>
        <p:nvSpPr>
          <p:cNvPr id="3" name="İçerik Yer Tutucusu 2"/>
          <p:cNvSpPr>
            <a:spLocks noGrp="1"/>
          </p:cNvSpPr>
          <p:nvPr>
            <p:ph idx="1"/>
          </p:nvPr>
        </p:nvSpPr>
        <p:spPr>
          <a:xfrm>
            <a:off x="677334" y="1799980"/>
            <a:ext cx="8596668" cy="3880773"/>
          </a:xfrm>
        </p:spPr>
        <p:txBody>
          <a:bodyPr/>
          <a:lstStyle/>
          <a:p>
            <a:r>
              <a:rPr lang="tr-TR" dirty="0"/>
              <a:t>LOFO yönteminde, stoklara alınan düşük fiyatlı mallar ilk önce üretime gönderilmektedir.  Böylece  dönem  sonunda  stoklarda  kalan  ham  madde  ve  malzeme  en yüksek fiyatlarla değerlenmiş olacaktır. LOFO yönteminde de HİFO yönteminde olduğu gibi dönem sonunda stok kayıtlarının yapılması daha mantıklıdır. Bu yöntem fiyatların düştüğü aylarda daha avantajlıdır.</a:t>
            </a:r>
            <a:endParaRPr lang="en-US" dirty="0"/>
          </a:p>
          <a:p>
            <a:endParaRPr lang="en-US" dirty="0"/>
          </a:p>
        </p:txBody>
      </p:sp>
      <p:pic>
        <p:nvPicPr>
          <p:cNvPr id="9" name="Picture 2" descr="http://s1.cdn.autoevolution.com/images/news/yamaha-unwraps-the-fz-09-triple-cylinder-beast-photo-gallery-61185-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15" r="19779"/>
          <a:stretch/>
        </p:blipFill>
        <p:spPr bwMode="auto">
          <a:xfrm>
            <a:off x="9028082" y="3869403"/>
            <a:ext cx="1843208" cy="15655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3.bp.blogspot.com/-UjWftQr6k2U/UJpUobFdZKI/AAAAAAAAC50/1v75H6SAxYo/s1600/s_new-spark_gan_ice-silver_bm-dh_7_0_003.png"/>
          <p:cNvPicPr>
            <a:picLocks noChangeAspect="1" noChangeArrowheads="1"/>
          </p:cNvPicPr>
          <p:nvPr/>
        </p:nvPicPr>
        <p:blipFill rotWithShape="1">
          <a:blip r:embed="rId3">
            <a:extLst>
              <a:ext uri="{28A0092B-C50C-407E-A947-70E740481C1C}">
                <a14:useLocalDpi xmlns:a14="http://schemas.microsoft.com/office/drawing/2010/main" val="0"/>
              </a:ext>
            </a:extLst>
          </a:blip>
          <a:srcRect l="10243" t="4520" r="12568" b="5843"/>
          <a:stretch/>
        </p:blipFill>
        <p:spPr bwMode="auto">
          <a:xfrm>
            <a:off x="5526701" y="3869403"/>
            <a:ext cx="3030630" cy="15655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turkishairlines.com/documents/thy/img/filo/plane-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270" y="3869404"/>
            <a:ext cx="3012149" cy="1565587"/>
          </a:xfrm>
          <a:prstGeom prst="rect">
            <a:avLst/>
          </a:prstGeom>
          <a:noFill/>
          <a:extLst>
            <a:ext uri="{909E8E84-426E-40DD-AFC4-6F175D3DCCD1}">
              <a14:hiddenFill xmlns:a14="http://schemas.microsoft.com/office/drawing/2010/main">
                <a:solidFill>
                  <a:srgbClr val="FFFFFF"/>
                </a:solidFill>
              </a14:hiddenFill>
            </a:ext>
          </a:extLst>
        </p:spPr>
      </p:pic>
      <p:sp>
        <p:nvSpPr>
          <p:cNvPr id="12" name="Sağ Ok 11"/>
          <p:cNvSpPr/>
          <p:nvPr/>
        </p:nvSpPr>
        <p:spPr>
          <a:xfrm>
            <a:off x="353457" y="4352291"/>
            <a:ext cx="1178198" cy="5998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250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1.2.1.7. En Yüksek Fiyatlı İlk Çıkar Yöntemi (HİFO</a:t>
            </a:r>
            <a:r>
              <a:rPr lang="tr-TR" b="1" dirty="0" smtClean="0"/>
              <a:t>)</a:t>
            </a:r>
            <a:endParaRPr lang="en-US" dirty="0"/>
          </a:p>
        </p:txBody>
      </p:sp>
      <p:sp>
        <p:nvSpPr>
          <p:cNvPr id="3" name="İçerik Yer Tutucusu 2"/>
          <p:cNvSpPr>
            <a:spLocks noGrp="1"/>
          </p:cNvSpPr>
          <p:nvPr>
            <p:ph idx="1"/>
          </p:nvPr>
        </p:nvSpPr>
        <p:spPr/>
        <p:txBody>
          <a:bodyPr>
            <a:normAutofit fontScale="92500" lnSpcReduction="20000"/>
          </a:bodyPr>
          <a:lstStyle/>
          <a:p>
            <a:r>
              <a:rPr lang="tr-TR" dirty="0"/>
              <a:t>HİFO   İngilizce   “</a:t>
            </a:r>
            <a:r>
              <a:rPr lang="tr-TR" dirty="0" err="1"/>
              <a:t>high</a:t>
            </a:r>
            <a:r>
              <a:rPr lang="tr-TR" dirty="0"/>
              <a:t>   in   </a:t>
            </a:r>
            <a:r>
              <a:rPr lang="tr-TR" dirty="0" err="1"/>
              <a:t>first</a:t>
            </a:r>
            <a:r>
              <a:rPr lang="tr-TR" dirty="0"/>
              <a:t>   </a:t>
            </a:r>
            <a:r>
              <a:rPr lang="tr-TR" dirty="0" err="1"/>
              <a:t>out</a:t>
            </a:r>
            <a:r>
              <a:rPr lang="tr-TR" dirty="0"/>
              <a:t>”   kelimelerinin   baş   harflerinden   meydana gelmektedir. Bu yöntemde, en yüksek fiyatlı partinin ambardan ilk çıktığı varsayılmaktadır. Böylece üretim maliyetlerine yansıyan tutarlar sürekli olarak en yüksek fiyatlardan olurken stoklar daha düşük fiyatlarla değerlendirilmektedir. HİFO yönteminde, çıkış maliyetlerinin her çıkış anında değil de dönem sonlarında (ay sonunda) toplam girişlerin maliyetleri göz önünde bulundurularak topluca yapılması durumunda sonuç farklı olabilmektedir.</a:t>
            </a:r>
            <a:endParaRPr lang="en-US" dirty="0"/>
          </a:p>
          <a:p>
            <a:r>
              <a:rPr lang="tr-TR" dirty="0" smtClean="0"/>
              <a:t>LİFO</a:t>
            </a:r>
            <a:r>
              <a:rPr lang="tr-TR" dirty="0"/>
              <a:t>, FİFO yöntemlerinde de çıkış maliyetlerinin dönem sonunda hesaplanması olanaklıdır. Ancak bu durumda da ambardan değişik gider yerlerine verilen ilk madde ve malzemelerin hangi maliyetle söz konusu gider yerlerine dağıtılacağı sorunu ile karşılaşılmaktadır.  Bu  nedenle  uygulama  alanı  sınırlıdır.  Bazı  değerleme  yöntemleri birbirleri ile kıyaslandığında uygulama kolaylığı açısından, hareketli veya ağırlıklı ortalama yöntemi;  doğruluk  açısından  ise  fiyatlarda  artış  söz  konusu  olduğunda  LİFO,  düşüş olduğunda FİFO yöntemi diğerlerine göre üstün olmaktadır. Türkiye’de en çok kullanılan değerleme yöntemi hareketli veya ağırlıklı ortalama yöntemidir.</a:t>
            </a:r>
            <a:endParaRPr lang="en-US" dirty="0"/>
          </a:p>
          <a:p>
            <a:endParaRPr lang="en-US" dirty="0"/>
          </a:p>
        </p:txBody>
      </p:sp>
    </p:spTree>
    <p:extLst>
      <p:ext uri="{BB962C8B-B14F-4D97-AF65-F5344CB8AC3E}">
        <p14:creationId xmlns:p14="http://schemas.microsoft.com/office/powerpoint/2010/main" val="398431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2.2.2. Piyasa Fiyatını Esas Alan </a:t>
            </a:r>
            <a:r>
              <a:rPr lang="tr-TR" b="1" dirty="0" smtClean="0"/>
              <a:t>Yaklaşım</a:t>
            </a:r>
            <a:endParaRPr lang="en-US" dirty="0"/>
          </a:p>
        </p:txBody>
      </p:sp>
      <p:sp>
        <p:nvSpPr>
          <p:cNvPr id="3" name="İçerik Yer Tutucusu 2"/>
          <p:cNvSpPr>
            <a:spLocks noGrp="1"/>
          </p:cNvSpPr>
          <p:nvPr>
            <p:ph idx="1"/>
          </p:nvPr>
        </p:nvSpPr>
        <p:spPr/>
        <p:txBody>
          <a:bodyPr>
            <a:normAutofit lnSpcReduction="10000"/>
          </a:bodyPr>
          <a:lstStyle/>
          <a:p>
            <a:r>
              <a:rPr lang="tr-TR" dirty="0"/>
              <a:t>Bu yaklaşımda, işletme faaliyetlerinde kullanılan ilk madde ve malzemeler ile dönem sonunda kalanlar piyasa değerlerine göre değerlenir. Piyasa değeri, yerine koyma ya da cari piyasa fiyatı olabilir. Piyasa fiyatının düştüğü dönemde hizmet maliyetleri düşecek, yükseldiğinde de hizmet maliyetleri yükselecektir. Yöntemin uygulanışı ay içinde yapılacağı gibi ay sonlarında da yapılabilmektedir.</a:t>
            </a:r>
            <a:endParaRPr lang="en-US" dirty="0"/>
          </a:p>
          <a:p>
            <a:r>
              <a:rPr lang="tr-TR" dirty="0" smtClean="0"/>
              <a:t>Diğer </a:t>
            </a:r>
            <a:r>
              <a:rPr lang="tr-TR" dirty="0"/>
              <a:t>bir ifadeyle, çıkışların değerlendirilmesi her çıkış anında o anki cari piyasa fiyatına göre yapılacağı gibi dönem sonlarında son alışın yapıldığı dönemdeki piyasa fiyatı ile de yapılabilmektedir. Ancak her çıkışta yenileme maliyetinin bilinmesi ve ona göre kayıt yapılması güç olacağından, yöntemle ilgili değerlendirmenin ve kayıtların dönem sonunda yapılması daha kolay olacaktır.</a:t>
            </a:r>
            <a:endParaRPr lang="en-US" dirty="0"/>
          </a:p>
          <a:p>
            <a:r>
              <a:rPr lang="tr-TR" dirty="0" smtClean="0"/>
              <a:t>Bu </a:t>
            </a:r>
            <a:r>
              <a:rPr lang="tr-TR" dirty="0"/>
              <a:t>yöntemin sağlayacağı en önemli fayda, piyasa fiyatı ile değerleme yapıldığından maliyetler daha gerçekçi olacaktır.</a:t>
            </a:r>
            <a:endParaRPr lang="en-US" dirty="0"/>
          </a:p>
          <a:p>
            <a:endParaRPr lang="en-US" dirty="0"/>
          </a:p>
        </p:txBody>
      </p:sp>
    </p:spTree>
    <p:extLst>
      <p:ext uri="{BB962C8B-B14F-4D97-AF65-F5344CB8AC3E}">
        <p14:creationId xmlns:p14="http://schemas.microsoft.com/office/powerpoint/2010/main" val="2587563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2.2.3. Maliyet ve Piyasa Değerinden Düşük Olanı Esas Alan </a:t>
            </a:r>
            <a:r>
              <a:rPr lang="tr-TR" b="1" dirty="0" smtClean="0"/>
              <a:t>Yaklaşım</a:t>
            </a:r>
            <a:endParaRPr lang="en-US" dirty="0"/>
          </a:p>
        </p:txBody>
      </p:sp>
      <p:sp>
        <p:nvSpPr>
          <p:cNvPr id="3" name="İçerik Yer Tutucusu 2"/>
          <p:cNvSpPr>
            <a:spLocks noGrp="1"/>
          </p:cNvSpPr>
          <p:nvPr>
            <p:ph idx="1"/>
          </p:nvPr>
        </p:nvSpPr>
        <p:spPr/>
        <p:txBody>
          <a:bodyPr>
            <a:normAutofit fontScale="92500"/>
          </a:bodyPr>
          <a:lstStyle/>
          <a:p>
            <a:r>
              <a:rPr lang="tr-TR" dirty="0"/>
              <a:t>Bu yaklaşımda ise stokların maliyeti değerlendirilirken alış maliyeti ya da piyasa fiyatlarından hangisi daha düşük ise ona göre değerlendirilir. Stoklardaki her bir ilk madde ve malzeme kaleminin maliyeti FİFO, LİFO ya da ortalama maliyet yöntemlerinin birine göre belirlenir. Ayrıca her bir kalem malzemenin cari piyasa fiyatı belirlenir. Sonra, bu kalemler içinden en düşük olan rakam belirlenir ve bu kalem her bir kalemin stok miktarıyla ve üretime gönderilen miktarıyla çarpılır.</a:t>
            </a:r>
            <a:endParaRPr lang="en-US" dirty="0"/>
          </a:p>
          <a:p>
            <a:r>
              <a:rPr lang="tr-TR" dirty="0" smtClean="0"/>
              <a:t>Bu </a:t>
            </a:r>
            <a:r>
              <a:rPr lang="tr-TR" dirty="0"/>
              <a:t>yöntem gelecekte doğacak zararların karşılanması, gerçek olmayan kâr dağıtımının önlenmesi gibi faydalar sağlamaktadır. Sakıncaları ise piyasa değeri, maliyet değerinden düşük olduğunda düzeltici yevmiye kayıtları yapılır. Fakat piyasa fiyatları yüksek olduğunda stok değer artışı dikkate alınmaz. Türk Vergi Mevzuatı, sadece dönem sonu stoklar için bu yaklaşıma göre değerlemeye izin vermektedir. Bunun için dönem sonu stoklarının değerleme günündeki piyasa değerinin, maliyet değerinden %10 veya daha fazla düşük olması gerekmektedir.</a:t>
            </a:r>
            <a:endParaRPr lang="en-US" dirty="0"/>
          </a:p>
          <a:p>
            <a:endParaRPr lang="en-US" dirty="0"/>
          </a:p>
        </p:txBody>
      </p:sp>
    </p:spTree>
    <p:extLst>
      <p:ext uri="{BB962C8B-B14F-4D97-AF65-F5344CB8AC3E}">
        <p14:creationId xmlns:p14="http://schemas.microsoft.com/office/powerpoint/2010/main" val="1076023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2.2.4. Standart Değeri Esas Alan </a:t>
            </a:r>
            <a:r>
              <a:rPr lang="tr-TR" b="1" dirty="0" smtClean="0"/>
              <a:t>Yaklaşım</a:t>
            </a:r>
            <a:endParaRPr lang="en-US" dirty="0"/>
          </a:p>
        </p:txBody>
      </p:sp>
      <p:sp>
        <p:nvSpPr>
          <p:cNvPr id="3" name="İçerik Yer Tutucusu 2"/>
          <p:cNvSpPr>
            <a:spLocks noGrp="1"/>
          </p:cNvSpPr>
          <p:nvPr>
            <p:ph idx="1"/>
          </p:nvPr>
        </p:nvSpPr>
        <p:spPr/>
        <p:txBody>
          <a:bodyPr/>
          <a:lstStyle/>
          <a:p>
            <a:r>
              <a:rPr lang="tr-TR" dirty="0"/>
              <a:t>Standart maliyet yönteminde ilk madde ve malzemelerin giriş ve çıkışları önceden belirlenen standart fiyatlara göre değerlendirilmektedir. Böylece üretime gönderilen madde ve malzemeler için tek bir fiyat kullanılmaktadır. Dolayısıyla aynı malzemeyi kullanan bölümler arasında fiyat farkından doğan ayrıcalıklar olmayacaktır.</a:t>
            </a:r>
            <a:endParaRPr lang="en-US" dirty="0"/>
          </a:p>
          <a:p>
            <a:r>
              <a:rPr lang="tr-TR" dirty="0" smtClean="0"/>
              <a:t>Bu </a:t>
            </a:r>
            <a:r>
              <a:rPr lang="tr-TR" dirty="0"/>
              <a:t>yöntemde kullanılan standart fiyatla gerçek fiyat arasında oluşan fark muhasebe kayıtlarında ayrı bir hesapta incelenmektedir.</a:t>
            </a:r>
            <a:endParaRPr lang="en-US" dirty="0"/>
          </a:p>
          <a:p>
            <a:endParaRPr lang="en-US" dirty="0"/>
          </a:p>
        </p:txBody>
      </p:sp>
    </p:spTree>
    <p:extLst>
      <p:ext uri="{BB962C8B-B14F-4D97-AF65-F5344CB8AC3E}">
        <p14:creationId xmlns:p14="http://schemas.microsoft.com/office/powerpoint/2010/main" val="3824952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2.2.4. Standart Değeri Esas Alan Yaklaşım</a:t>
            </a:r>
            <a:endParaRPr lang="en-US" dirty="0"/>
          </a:p>
        </p:txBody>
      </p:sp>
      <p:sp>
        <p:nvSpPr>
          <p:cNvPr id="3" name="İçerik Yer Tutucusu 2"/>
          <p:cNvSpPr>
            <a:spLocks noGrp="1"/>
          </p:cNvSpPr>
          <p:nvPr>
            <p:ph idx="1"/>
          </p:nvPr>
        </p:nvSpPr>
        <p:spPr/>
        <p:txBody>
          <a:bodyPr>
            <a:normAutofit/>
          </a:bodyPr>
          <a:lstStyle/>
          <a:p>
            <a:pPr marL="0" indent="0">
              <a:buNone/>
            </a:pPr>
            <a:r>
              <a:rPr lang="tr-TR" dirty="0" smtClean="0"/>
              <a:t>	Standart </a:t>
            </a:r>
            <a:r>
              <a:rPr lang="tr-TR" dirty="0"/>
              <a:t>birim maliyet saptanmasında;</a:t>
            </a:r>
            <a:endParaRPr lang="en-US" dirty="0"/>
          </a:p>
          <a:p>
            <a:r>
              <a:rPr lang="tr-TR" dirty="0" smtClean="0"/>
              <a:t>Geçmiş </a:t>
            </a:r>
            <a:r>
              <a:rPr lang="tr-TR" dirty="0"/>
              <a:t>yıllar maliyet ortalaması,</a:t>
            </a:r>
            <a:endParaRPr lang="en-US" dirty="0"/>
          </a:p>
          <a:p>
            <a:r>
              <a:rPr lang="tr-TR" dirty="0" smtClean="0"/>
              <a:t>Bilimsel </a:t>
            </a:r>
            <a:r>
              <a:rPr lang="tr-TR" dirty="0"/>
              <a:t>olarak saptanmış normlar,</a:t>
            </a:r>
            <a:endParaRPr lang="en-US" dirty="0"/>
          </a:p>
          <a:p>
            <a:r>
              <a:rPr lang="tr-TR" dirty="0" smtClean="0"/>
              <a:t>Dikkatle </a:t>
            </a:r>
            <a:r>
              <a:rPr lang="tr-TR" dirty="0"/>
              <a:t>yapılmış maliyet tahminleri </a:t>
            </a:r>
            <a:r>
              <a:rPr lang="tr-TR" dirty="0" err="1"/>
              <a:t>kullanılabilinir</a:t>
            </a:r>
            <a:r>
              <a:rPr lang="tr-TR" dirty="0" smtClean="0"/>
              <a:t>.</a:t>
            </a:r>
            <a:endParaRPr lang="en-US" dirty="0"/>
          </a:p>
        </p:txBody>
      </p:sp>
    </p:spTree>
    <p:extLst>
      <p:ext uri="{BB962C8B-B14F-4D97-AF65-F5344CB8AC3E}">
        <p14:creationId xmlns:p14="http://schemas.microsoft.com/office/powerpoint/2010/main" val="249539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1.2. Stok Kavramı</a:t>
            </a:r>
            <a:r>
              <a:rPr lang="en-US" dirty="0"/>
              <a:t/>
            </a:r>
            <a:br>
              <a:rPr lang="en-US" dirty="0"/>
            </a:br>
            <a:r>
              <a:rPr lang="tr-TR" sz="2700" dirty="0" smtClean="0"/>
              <a:t>- </a:t>
            </a:r>
            <a:r>
              <a:rPr lang="tr-TR" sz="2700" b="1" dirty="0" smtClean="0"/>
              <a:t>1.2.1</a:t>
            </a:r>
            <a:r>
              <a:rPr lang="tr-TR" sz="2700" b="1" dirty="0"/>
              <a:t>. Stok </a:t>
            </a:r>
            <a:r>
              <a:rPr lang="tr-TR" sz="2700" b="1" dirty="0" smtClean="0"/>
              <a:t>Tanımı</a:t>
            </a:r>
            <a:endParaRPr lang="en-US" dirty="0"/>
          </a:p>
        </p:txBody>
      </p:sp>
      <p:sp>
        <p:nvSpPr>
          <p:cNvPr id="3" name="İçerik Yer Tutucusu 2"/>
          <p:cNvSpPr>
            <a:spLocks noGrp="1"/>
          </p:cNvSpPr>
          <p:nvPr>
            <p:ph idx="1"/>
          </p:nvPr>
        </p:nvSpPr>
        <p:spPr>
          <a:xfrm>
            <a:off x="677334" y="2160589"/>
            <a:ext cx="3791635" cy="4291726"/>
          </a:xfrm>
        </p:spPr>
        <p:txBody>
          <a:bodyPr/>
          <a:lstStyle/>
          <a:p>
            <a:r>
              <a:rPr lang="tr-TR" dirty="0"/>
              <a:t>İşletmenin satmak, üretimde kullanmak veya tüketmek amacıyla edindiği ilk madde ve malzeme, yan mamul, mamul, ticari mal, yan ürün, artık ve hurda gibi, normal faaliyet döneminde  satılacak  veya  işleme  girecek  varlıklardır.  Vergi  Usul  Kanunu'nda  (VUK) "emtia" olarak ifade edilmektedir (</a:t>
            </a:r>
            <a:r>
              <a:rPr lang="tr-TR" dirty="0" err="1"/>
              <a:t>md.</a:t>
            </a:r>
            <a:r>
              <a:rPr lang="tr-TR" dirty="0"/>
              <a:t> 274). Satın alınan veya imal edilen emtia, ilk madde ve yan mamuller bu kavram kapsamındadır.</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11" y="2160588"/>
            <a:ext cx="4047920" cy="344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6181859" y="5832497"/>
            <a:ext cx="3361386" cy="369332"/>
          </a:xfrm>
          <a:prstGeom prst="rect">
            <a:avLst/>
          </a:prstGeom>
          <a:noFill/>
        </p:spPr>
        <p:txBody>
          <a:bodyPr wrap="square" rtlCol="0">
            <a:spAutoFit/>
          </a:bodyPr>
          <a:lstStyle/>
          <a:p>
            <a:pPr algn="ctr"/>
            <a:r>
              <a:rPr lang="tr-TR" dirty="0" smtClean="0"/>
              <a:t>Stoklama İşlemi</a:t>
            </a:r>
            <a:endParaRPr lang="en-US" dirty="0"/>
          </a:p>
        </p:txBody>
      </p:sp>
    </p:spTree>
    <p:extLst>
      <p:ext uri="{BB962C8B-B14F-4D97-AF65-F5344CB8AC3E}">
        <p14:creationId xmlns:p14="http://schemas.microsoft.com/office/powerpoint/2010/main" val="1434193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2.2.4. Standart Değeri Esas Alan Yaklaşım</a:t>
            </a:r>
            <a:endParaRPr lang="en-US" dirty="0"/>
          </a:p>
        </p:txBody>
      </p:sp>
      <p:sp>
        <p:nvSpPr>
          <p:cNvPr id="3" name="İçerik Yer Tutucusu 2"/>
          <p:cNvSpPr>
            <a:spLocks noGrp="1"/>
          </p:cNvSpPr>
          <p:nvPr>
            <p:ph idx="1"/>
          </p:nvPr>
        </p:nvSpPr>
        <p:spPr/>
        <p:txBody>
          <a:bodyPr/>
          <a:lstStyle/>
          <a:p>
            <a:pPr marL="0" indent="0">
              <a:buNone/>
            </a:pPr>
            <a:r>
              <a:rPr lang="tr-TR" dirty="0" smtClean="0"/>
              <a:t>	Yöntemin </a:t>
            </a:r>
            <a:r>
              <a:rPr lang="tr-TR" dirty="0"/>
              <a:t>özellikleri şunlardır:</a:t>
            </a:r>
            <a:endParaRPr lang="en-US" dirty="0"/>
          </a:p>
          <a:p>
            <a:r>
              <a:rPr lang="tr-TR" dirty="0"/>
              <a:t>Maliyet elemanları etkin bir şekilde kontrol edilebilir.</a:t>
            </a:r>
            <a:endParaRPr lang="en-US" dirty="0"/>
          </a:p>
          <a:p>
            <a:r>
              <a:rPr lang="tr-TR" dirty="0"/>
              <a:t>Mamul maliyetlerinin hesabı daha hızlı ve kolay olabilir.</a:t>
            </a:r>
            <a:endParaRPr lang="en-US" dirty="0"/>
          </a:p>
          <a:p>
            <a:r>
              <a:rPr lang="tr-TR" dirty="0"/>
              <a:t>Planlama ve kontrol vasıtasıyla verimlilik artırılıp maliyetler düşürülebilir.</a:t>
            </a:r>
            <a:endParaRPr lang="en-US" dirty="0"/>
          </a:p>
          <a:p>
            <a:r>
              <a:rPr lang="tr-TR" dirty="0"/>
              <a:t>Etkin bir iş değerlendirmesi ve adil bir ücret politikası uygulama imkânı sunar.</a:t>
            </a:r>
            <a:endParaRPr lang="en-US" dirty="0"/>
          </a:p>
          <a:p>
            <a:r>
              <a:rPr lang="tr-TR" dirty="0"/>
              <a:t>Standartlara aşırı önem verilmesi, fiili maliyetlerin takibinde ihmallere neden olabilir.</a:t>
            </a:r>
            <a:endParaRPr lang="en-US" dirty="0"/>
          </a:p>
          <a:p>
            <a:r>
              <a:rPr lang="tr-TR" dirty="0"/>
              <a:t>Sistemin kontrolü pahalı hesap ve kayıt işlemleri gerektirebilir.</a:t>
            </a:r>
            <a:endParaRPr lang="en-US" dirty="0"/>
          </a:p>
          <a:p>
            <a:r>
              <a:rPr lang="tr-TR" dirty="0"/>
              <a:t>Sistem her işletmenin yapısına uymayabilir.</a:t>
            </a:r>
            <a:endParaRPr lang="en-US" dirty="0"/>
          </a:p>
          <a:p>
            <a:endParaRPr lang="en-US" dirty="0"/>
          </a:p>
        </p:txBody>
      </p:sp>
    </p:spTree>
    <p:extLst>
      <p:ext uri="{BB962C8B-B14F-4D97-AF65-F5344CB8AC3E}">
        <p14:creationId xmlns:p14="http://schemas.microsoft.com/office/powerpoint/2010/main" val="61131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 Stok Bulundurma Maliyeti</a:t>
            </a:r>
            <a:endParaRPr lang="en-US" dirty="0"/>
          </a:p>
        </p:txBody>
      </p:sp>
      <p:sp>
        <p:nvSpPr>
          <p:cNvPr id="3" name="İçerik Yer Tutucusu 2"/>
          <p:cNvSpPr>
            <a:spLocks noGrp="1"/>
          </p:cNvSpPr>
          <p:nvPr>
            <p:ph idx="1"/>
          </p:nvPr>
        </p:nvSpPr>
        <p:spPr/>
        <p:txBody>
          <a:bodyPr/>
          <a:lstStyle/>
          <a:p>
            <a:r>
              <a:rPr lang="tr-TR" dirty="0"/>
              <a:t>Stoklara ilişkin maliyetler çok çeşitlidir. Bir kısmı muhasebe kayıtlarına yansır ve kolayca hesaplanabilir. Bir kısmı da muhasebe kayıtlarına yansımadığı gibi tahmin edilmesi bile çok güçtür.</a:t>
            </a:r>
            <a:endParaRPr lang="en-US" dirty="0"/>
          </a:p>
          <a:p>
            <a:endParaRPr lang="en-US" dirty="0"/>
          </a:p>
        </p:txBody>
      </p:sp>
    </p:spTree>
    <p:extLst>
      <p:ext uri="{BB962C8B-B14F-4D97-AF65-F5344CB8AC3E}">
        <p14:creationId xmlns:p14="http://schemas.microsoft.com/office/powerpoint/2010/main" val="3877842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2.3.1</a:t>
            </a:r>
            <a:r>
              <a:rPr lang="tr-TR" b="1" dirty="0"/>
              <a:t>. Stok Maliyet </a:t>
            </a:r>
            <a:r>
              <a:rPr lang="tr-TR" b="1" dirty="0" smtClean="0"/>
              <a:t>Türleri</a:t>
            </a:r>
            <a:endParaRPr lang="en-US" dirty="0"/>
          </a:p>
        </p:txBody>
      </p:sp>
      <p:sp>
        <p:nvSpPr>
          <p:cNvPr id="3" name="İçerik Yer Tutucusu 2"/>
          <p:cNvSpPr>
            <a:spLocks noGrp="1"/>
          </p:cNvSpPr>
          <p:nvPr>
            <p:ph idx="1"/>
          </p:nvPr>
        </p:nvSpPr>
        <p:spPr/>
        <p:txBody>
          <a:bodyPr/>
          <a:lstStyle/>
          <a:p>
            <a:r>
              <a:rPr lang="tr-TR" dirty="0" smtClean="0"/>
              <a:t>Stoklara </a:t>
            </a:r>
            <a:r>
              <a:rPr lang="tr-TR" dirty="0"/>
              <a:t>ilişkin maliyetler sipariş, stok bulundurma ve stoksuzluk maliyetleri olarak üç grupta ele alınabilir.</a:t>
            </a:r>
            <a:endParaRPr lang="en-US" dirty="0"/>
          </a:p>
          <a:p>
            <a:endParaRPr lang="en-US" dirty="0"/>
          </a:p>
        </p:txBody>
      </p:sp>
    </p:spTree>
    <p:extLst>
      <p:ext uri="{BB962C8B-B14F-4D97-AF65-F5344CB8AC3E}">
        <p14:creationId xmlns:p14="http://schemas.microsoft.com/office/powerpoint/2010/main" val="3211831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2.3.1.1. Sipariş Maliyetleri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Sipariş maliyetleri, işletmenin gereksinim duyduğu malzemeleri işletme dışından satın alması durumunda, satın alınan miktardan bağımsız olarak ortaya çıkan maliyet unsurlarıdır. Sipariş maliyetlerinin birçok bileşeni vardır. Bunların bir kısmı belirli sınırlar içinde sipariş sayısından bağımsız sabit nitelikli giderlerdir.</a:t>
            </a:r>
            <a:endParaRPr lang="en-US" dirty="0"/>
          </a:p>
          <a:p>
            <a:r>
              <a:rPr lang="tr-TR" dirty="0" smtClean="0"/>
              <a:t>Örneğin</a:t>
            </a:r>
            <a:r>
              <a:rPr lang="tr-TR" dirty="0"/>
              <a:t>; tedarik servisinin personel giderleri, büronun tefrişi, ısınma ve aydınlatma giderleri gibi giderler “belirli sınırlar içinde” sipariş sayısından etkilenmez. Ancak sipariş sayısının, tedarik servisinin mevcut yapısı ile gerçekleştirilebileceği üst sınırı aşması hâlinde, tedarik servisini büyütmek gerekeceğinden yukarıda belirtilen giderler de artacaktır. Bu tür maliyetler, sipariş sayısına bağlı olarak şekilde görüldüğü gibi değişir.</a:t>
            </a:r>
            <a:endParaRPr lang="en-US" dirty="0"/>
          </a:p>
          <a:p>
            <a:endParaRPr lang="en-US" dirty="0"/>
          </a:p>
        </p:txBody>
      </p:sp>
    </p:spTree>
    <p:extLst>
      <p:ext uri="{BB962C8B-B14F-4D97-AF65-F5344CB8AC3E}">
        <p14:creationId xmlns:p14="http://schemas.microsoft.com/office/powerpoint/2010/main" val="2593836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966230"/>
            <a:ext cx="8624646" cy="444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1892288" y="5581091"/>
            <a:ext cx="6194738" cy="369332"/>
          </a:xfrm>
          <a:prstGeom prst="rect">
            <a:avLst/>
          </a:prstGeom>
          <a:noFill/>
        </p:spPr>
        <p:txBody>
          <a:bodyPr wrap="square" rtlCol="0">
            <a:spAutoFit/>
          </a:bodyPr>
          <a:lstStyle/>
          <a:p>
            <a:r>
              <a:rPr lang="tr-TR" b="1" dirty="0" smtClean="0"/>
              <a:t>Sabit </a:t>
            </a:r>
            <a:r>
              <a:rPr lang="tr-TR" b="1" dirty="0"/>
              <a:t>sipariş maliyetlerinin sipariş sayısına göre değişimi</a:t>
            </a:r>
            <a:endParaRPr lang="en-US" dirty="0"/>
          </a:p>
        </p:txBody>
      </p:sp>
    </p:spTree>
    <p:extLst>
      <p:ext uri="{BB962C8B-B14F-4D97-AF65-F5344CB8AC3E}">
        <p14:creationId xmlns:p14="http://schemas.microsoft.com/office/powerpoint/2010/main" val="2658948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Buna karşılık bazı sipariş maliyetleri ise sipariş sayısıyla doğru orantılı olarak artar. Bu sipariş giderleri; tedarik servisinin yapacağı yazışmalar ve kırtasiye giderleri, piyasa araştırması için yapılan masraflar ve kırtasiye giderleri, telefon ve haberleşme giderleri, ilan giderleri, tesellüm ve muayene giderleri gibi giderlerdir. Bu tür giderler, belirli bir kalemin siparişi için sabit nitelikli bir maliyet unsurudur. Ortalama sipariş maliyeti içinde önemli bir yer tuttuğundan “sipariş maliyetleri” denildiğinde bu tür maliyetler akla gelir.</a:t>
            </a:r>
            <a:endParaRPr lang="en-US" dirty="0"/>
          </a:p>
          <a:p>
            <a:endParaRPr lang="en-US" dirty="0"/>
          </a:p>
        </p:txBody>
      </p:sp>
    </p:spTree>
    <p:extLst>
      <p:ext uri="{BB962C8B-B14F-4D97-AF65-F5344CB8AC3E}">
        <p14:creationId xmlns:p14="http://schemas.microsoft.com/office/powerpoint/2010/main" val="3454913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2.3.1.2. Stok Bulundurma Maliyetleri</a:t>
            </a:r>
            <a:endParaRPr lang="en-US" dirty="0"/>
          </a:p>
        </p:txBody>
      </p:sp>
      <p:sp>
        <p:nvSpPr>
          <p:cNvPr id="3" name="İçerik Yer Tutucusu 2"/>
          <p:cNvSpPr>
            <a:spLocks noGrp="1"/>
          </p:cNvSpPr>
          <p:nvPr>
            <p:ph idx="1"/>
          </p:nvPr>
        </p:nvSpPr>
        <p:spPr/>
        <p:txBody>
          <a:bodyPr/>
          <a:lstStyle/>
          <a:p>
            <a:r>
              <a:rPr lang="tr-TR" dirty="0"/>
              <a:t>İşletmenin stok bulundurma sonucu yapacağı giderler de sabit ve değişken olarak ele alınabilir. Sabit giderler; depo binası-depo alanının amortisman veya kira gideri, depodaki demirbaş malzeme ve araçların (</a:t>
            </a:r>
            <a:r>
              <a:rPr lang="tr-TR" dirty="0" err="1"/>
              <a:t>forklift</a:t>
            </a:r>
            <a:r>
              <a:rPr lang="tr-TR" dirty="0"/>
              <a:t>, vinç gibi) amortisman veya kira gideri, deponun ısıtma ve aydınlatma masrafları, depo personelinin ücretleri, deponun emniyeti için alınan önlemlerin maliyeti gibi giderlerden oluşmaktadır. Sipariş maliyetlerinde olduğu gibi bu tür giderlerin sabitliği, yine belirli sınırlar için geçerlidir. Stok miktarının belirli bir düzeyi geçmesi durumunda bu tür maliyetler artar. Stok bulundurma maliyetleri birim başına (ortalama) olarak ele alındığında sabit maliyetlerin etkisinin de bulunduğu görülür. Ortalama stok bulundurma maliyetinin yapısını belirleyen unsur, değişken giderlerdir. Değişken maliyetler stok miktarına paralel olarak artar</a:t>
            </a:r>
            <a:r>
              <a:rPr lang="tr-TR" dirty="0" smtClean="0"/>
              <a:t>.</a:t>
            </a:r>
            <a:endParaRPr lang="en-US" dirty="0"/>
          </a:p>
        </p:txBody>
      </p:sp>
    </p:spTree>
    <p:extLst>
      <p:ext uri="{BB962C8B-B14F-4D97-AF65-F5344CB8AC3E}">
        <p14:creationId xmlns:p14="http://schemas.microsoft.com/office/powerpoint/2010/main" val="3523977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31065"/>
            <a:ext cx="8596668" cy="5410297"/>
          </a:xfrm>
        </p:spPr>
        <p:txBody>
          <a:bodyPr>
            <a:normAutofit/>
          </a:bodyPr>
          <a:lstStyle/>
          <a:p>
            <a:pPr marL="0" indent="0">
              <a:buNone/>
            </a:pPr>
            <a:r>
              <a:rPr lang="tr-TR" b="1" u="sng" dirty="0" smtClean="0"/>
              <a:t>Sermaye maliyeti</a:t>
            </a:r>
          </a:p>
          <a:p>
            <a:r>
              <a:rPr lang="tr-TR" dirty="0" smtClean="0"/>
              <a:t>İşletmenin </a:t>
            </a:r>
            <a:r>
              <a:rPr lang="tr-TR" dirty="0"/>
              <a:t>finansal kaynaklarının bir kısmının stoklara bağlanması ile bu kaynakların alternatif   kullanım   olanaklarından   vazgeçilmektedir.   Stoklara   bağlanan   sermayenin, alternatif alanlarda kullanılamaması nedeniyle kaybedilen getirisi, sermaye maliyetini oluşturur. Stoklara bağlanan sermaye miktarı artıkça bu maliyet unsuru da artar. Faiz oranlarının yükselmesi de sermaye maliyetini artıran bir faktördür. Sermaye maliyeti, stokların öz kaynaklarla finanse edilmesi durumunda muhasebe kayıtlarına yansımamakla birlikte stok bulundurma maliyetleri içinde düşünülmesi gereken önemli bir maliyet unsurudur.</a:t>
            </a:r>
            <a:endParaRPr lang="en-US" dirty="0"/>
          </a:p>
          <a:p>
            <a:pPr marL="0" indent="0">
              <a:buNone/>
            </a:pPr>
            <a:r>
              <a:rPr lang="tr-TR" b="1" u="sng" dirty="0" smtClean="0"/>
              <a:t>Değişken </a:t>
            </a:r>
            <a:r>
              <a:rPr lang="tr-TR" b="1" u="sng" dirty="0"/>
              <a:t>depolama </a:t>
            </a:r>
            <a:r>
              <a:rPr lang="tr-TR" b="1" u="sng" dirty="0" smtClean="0"/>
              <a:t>giderleri</a:t>
            </a:r>
          </a:p>
          <a:p>
            <a:r>
              <a:rPr lang="tr-TR" dirty="0"/>
              <a:t>Depolama giderlerinin yukarıda belirtilen sabit kısmından başka, depolanan malzeme miktarına bağlı olarak değişen kısmı da vardır. Örneğin; yükleme boşaltmada kullanılan araç gereçlerin enerji masrafları (akaryakıt, elektrik) bu araçların kullanılma sürelerine, bu da direkt olarak stok miktarına bağlıdır. Benzer şekilde stokta bulunan malzemelerin koruyucu bakımı yapılması gerekiyorsa bunun maliyeti de stok miktarına bağlı olarak değişecektir</a:t>
            </a:r>
            <a:r>
              <a:rPr lang="tr-TR" dirty="0" smtClean="0"/>
              <a:t>.</a:t>
            </a:r>
            <a:endParaRPr lang="en-US" dirty="0"/>
          </a:p>
          <a:p>
            <a:pPr marL="0" indent="0">
              <a:buNone/>
            </a:pPr>
            <a:endParaRPr lang="en-US" u="sng" dirty="0"/>
          </a:p>
          <a:p>
            <a:endParaRPr lang="en-US" dirty="0"/>
          </a:p>
        </p:txBody>
      </p:sp>
    </p:spTree>
    <p:extLst>
      <p:ext uri="{BB962C8B-B14F-4D97-AF65-F5344CB8AC3E}">
        <p14:creationId xmlns:p14="http://schemas.microsoft.com/office/powerpoint/2010/main" val="4152066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a:xfrm>
            <a:off x="677334" y="2160588"/>
            <a:ext cx="6496198" cy="4697411"/>
          </a:xfrm>
        </p:spPr>
        <p:txBody>
          <a:bodyPr>
            <a:normAutofit lnSpcReduction="10000"/>
          </a:bodyPr>
          <a:lstStyle/>
          <a:p>
            <a:pPr marL="0" indent="0">
              <a:buNone/>
            </a:pPr>
            <a:r>
              <a:rPr lang="tr-TR" b="1" u="sng" dirty="0" smtClean="0"/>
              <a:t>Sigorta </a:t>
            </a:r>
            <a:r>
              <a:rPr lang="tr-TR" b="1" u="sng" dirty="0"/>
              <a:t>giderleri</a:t>
            </a:r>
            <a:endParaRPr lang="en-US" u="sng" dirty="0"/>
          </a:p>
          <a:p>
            <a:pPr marL="0" indent="0">
              <a:buNone/>
            </a:pPr>
            <a:r>
              <a:rPr lang="tr-TR" dirty="0" smtClean="0"/>
              <a:t>	Doğal </a:t>
            </a:r>
            <a:r>
              <a:rPr lang="tr-TR" dirty="0"/>
              <a:t>afetler, yangın, çalınma, kaza gibi olaylar sonucu ortaya çıkan bazı riskler vardır. Stok miktarı (veya değeri) arttıkça risk konusu olaylar meydana geldiğinde doğacak kayıplar  da  artar.  İşletmeyi  bu  tür  kayıplardan  korumanın  bir  yolu,  stokları  sigorta ettirmektir. Dolayısıyla stok miktarı arttıkça sigorta giderleri de yükselecektir.</a:t>
            </a:r>
            <a:endParaRPr lang="en-US" dirty="0"/>
          </a:p>
          <a:p>
            <a:pPr marL="0" indent="0">
              <a:buNone/>
            </a:pPr>
            <a:r>
              <a:rPr lang="tr-TR" b="1" u="sng" dirty="0" smtClean="0"/>
              <a:t>Sigorta </a:t>
            </a:r>
            <a:r>
              <a:rPr lang="tr-TR" b="1" u="sng" dirty="0"/>
              <a:t>edilmeyen stok bulundurma </a:t>
            </a:r>
            <a:r>
              <a:rPr lang="tr-TR" b="1" u="sng" dirty="0" smtClean="0"/>
              <a:t>riskleri</a:t>
            </a:r>
          </a:p>
          <a:p>
            <a:pPr marL="0" indent="0">
              <a:buNone/>
            </a:pPr>
            <a:r>
              <a:rPr lang="tr-TR" dirty="0" smtClean="0"/>
              <a:t>	Stok </a:t>
            </a:r>
            <a:r>
              <a:rPr lang="tr-TR" dirty="0"/>
              <a:t>bulundurma risklerinin bir kısmı sigorta kapsamının dışındadır. Stokta bulundurulan malların fiziksel veya iktisadi biçimde yapılanarak değerlerinin düşmesi, işletmenin faaliyetlerinin durması hâlinde risklerin işletme için taşıdığı değerin çok altında alıcı bulabilmesi gibi riskler, bu tür risklere örnek olarak verilebilir. Stok miktarına paralel olarak bu tür riskler de artar. Bu maliyet unsuru muhasebe kayıtlarına yansımadığı gibi hesap edilmesi de çok güçtür</a:t>
            </a:r>
            <a:r>
              <a:rPr lang="tr-TR" dirty="0" smtClean="0"/>
              <a:t>.</a:t>
            </a:r>
            <a:endParaRPr lang="en-US" u="sng"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500" y="2954025"/>
            <a:ext cx="3792367" cy="246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762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indent="0">
              <a:buNone/>
            </a:pPr>
            <a:r>
              <a:rPr lang="tr-TR" b="1" u="sng" dirty="0" smtClean="0"/>
              <a:t>Stok </a:t>
            </a:r>
            <a:r>
              <a:rPr lang="tr-TR" b="1" u="sng" dirty="0"/>
              <a:t>kontrolünün gerektirdiği giderler</a:t>
            </a:r>
            <a:endParaRPr lang="en-US" u="sng" dirty="0"/>
          </a:p>
          <a:p>
            <a:r>
              <a:rPr lang="tr-TR" dirty="0"/>
              <a:t>Stokların izlenmesi amacıyla tutulan kayıtlar, malzemelerin depolandıkları bölümlere konulan kart ve etiketler, sayım işlemlerinde kullanılan kırtasiye malzemeleri gibi stok kontrolünün etkin bir şekilde gerçekleştirilmesi amacıyla yapılan işlemlerin gerektirdiği masraflardır. Bu tür giderler de stok miktarına paralel olarak artar.</a:t>
            </a:r>
            <a:endParaRPr lang="en-US" dirty="0"/>
          </a:p>
          <a:p>
            <a:endParaRPr lang="en-US" dirty="0"/>
          </a:p>
        </p:txBody>
      </p:sp>
    </p:spTree>
    <p:extLst>
      <p:ext uri="{BB962C8B-B14F-4D97-AF65-F5344CB8AC3E}">
        <p14:creationId xmlns:p14="http://schemas.microsoft.com/office/powerpoint/2010/main" val="161355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1.2.2. Stok Yönetiminin </a:t>
            </a:r>
            <a:r>
              <a:rPr lang="tr-TR" b="1" dirty="0" smtClean="0"/>
              <a:t>Tanımı</a:t>
            </a:r>
            <a:endParaRPr lang="en-US" dirty="0"/>
          </a:p>
        </p:txBody>
      </p:sp>
      <p:sp>
        <p:nvSpPr>
          <p:cNvPr id="3" name="İçerik Yer Tutucusu 2"/>
          <p:cNvSpPr>
            <a:spLocks noGrp="1"/>
          </p:cNvSpPr>
          <p:nvPr>
            <p:ph idx="1"/>
          </p:nvPr>
        </p:nvSpPr>
        <p:spPr/>
        <p:txBody>
          <a:bodyPr/>
          <a:lstStyle/>
          <a:p>
            <a:r>
              <a:rPr lang="tr-TR" dirty="0"/>
              <a:t>Stok yönetimi, işletmenin normal faaliyetlerini yürütebilmek için satmak üzere ürettiği ya da satın aldığı varlıkların kontrolünü içerir. Stok yönetiminin genel amacı, işletmenin kârını artırmak için tüm stok maliyetlerini en aza indirecek stok seviyesini belirlemektir. Bu genel amacın yanı sıra stok yönetimi, stok yatırımlarını minimize etmeye, müşteri hizmet kalitesini maksimize etmeye ve etkin üretim (düşük maliyetli) sağlamaya yardımcı olur. Stok yönetiminin  bu  amaçlar  dışında  yüksek  devir  hızına  ulaşmak,  etkin  tedarikçi  ilişkileri kurmak ve devamlı tedarik imkânı bulmak gibi ikincil amaçları da mevcuttur</a:t>
            </a:r>
            <a:r>
              <a:rPr lang="tr-TR" dirty="0" smtClean="0"/>
              <a:t>.</a:t>
            </a:r>
            <a:endParaRPr lang="en-US" dirty="0"/>
          </a:p>
        </p:txBody>
      </p:sp>
    </p:spTree>
    <p:extLst>
      <p:ext uri="{BB962C8B-B14F-4D97-AF65-F5344CB8AC3E}">
        <p14:creationId xmlns:p14="http://schemas.microsoft.com/office/powerpoint/2010/main" val="34220247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2.3.1.3.Stok Bulundurmama </a:t>
            </a:r>
            <a:r>
              <a:rPr lang="tr-TR" b="1" dirty="0" smtClean="0"/>
              <a:t>Maliyetleri</a:t>
            </a:r>
            <a:endParaRPr lang="en-US" dirty="0"/>
          </a:p>
        </p:txBody>
      </p:sp>
      <p:sp>
        <p:nvSpPr>
          <p:cNvPr id="3" name="İçerik Yer Tutucusu 2"/>
          <p:cNvSpPr>
            <a:spLocks noGrp="1"/>
          </p:cNvSpPr>
          <p:nvPr>
            <p:ph idx="1"/>
          </p:nvPr>
        </p:nvSpPr>
        <p:spPr/>
        <p:txBody>
          <a:bodyPr>
            <a:normAutofit fontScale="85000" lnSpcReduction="10000"/>
          </a:bodyPr>
          <a:lstStyle/>
          <a:p>
            <a:r>
              <a:rPr lang="tr-TR" dirty="0"/>
              <a:t>Stok bulundurmama” veya “stok tükenme”  maliyetleri olarak da ifade edilen bu maliyetler, işletmenin stoksuz kalması durumunda katlanılması gereken maliyet unsurlarıdır.</a:t>
            </a:r>
            <a:endParaRPr lang="en-US" dirty="0"/>
          </a:p>
          <a:p>
            <a:pPr marL="0" indent="0">
              <a:buNone/>
            </a:pPr>
            <a:r>
              <a:rPr lang="tr-TR" dirty="0"/>
              <a:t>	</a:t>
            </a:r>
            <a:r>
              <a:rPr lang="tr-TR" dirty="0" smtClean="0"/>
              <a:t>Genel </a:t>
            </a:r>
            <a:r>
              <a:rPr lang="tr-TR" dirty="0"/>
              <a:t>olarak stoksuzluk maliyetlerinin </a:t>
            </a:r>
            <a:r>
              <a:rPr lang="tr-TR" dirty="0" err="1"/>
              <a:t>başlıcaları</a:t>
            </a:r>
            <a:r>
              <a:rPr lang="tr-TR" dirty="0"/>
              <a:t>;</a:t>
            </a:r>
            <a:endParaRPr lang="en-US" dirty="0"/>
          </a:p>
          <a:p>
            <a:r>
              <a:rPr lang="tr-TR" dirty="0" smtClean="0"/>
              <a:t>Kaçırılan </a:t>
            </a:r>
            <a:r>
              <a:rPr lang="tr-TR" dirty="0"/>
              <a:t>satışın maliyeti,</a:t>
            </a:r>
            <a:endParaRPr lang="en-US" dirty="0"/>
          </a:p>
          <a:p>
            <a:r>
              <a:rPr lang="tr-TR" dirty="0" smtClean="0"/>
              <a:t>Azalan </a:t>
            </a:r>
            <a:r>
              <a:rPr lang="tr-TR" dirty="0"/>
              <a:t>satışın maliyeti,</a:t>
            </a:r>
            <a:endParaRPr lang="en-US" dirty="0"/>
          </a:p>
          <a:p>
            <a:r>
              <a:rPr lang="tr-TR" dirty="0" smtClean="0"/>
              <a:t>Yeniden </a:t>
            </a:r>
            <a:r>
              <a:rPr lang="tr-TR" dirty="0"/>
              <a:t>elde etme için gerekli normal dışı çabalar olarak sıralanabilir.</a:t>
            </a:r>
            <a:endParaRPr lang="en-US" dirty="0"/>
          </a:p>
          <a:p>
            <a:r>
              <a:rPr lang="tr-TR" dirty="0" smtClean="0"/>
              <a:t>İşletmenin </a:t>
            </a:r>
            <a:r>
              <a:rPr lang="tr-TR" dirty="0"/>
              <a:t>stoksuz kalması sonucu müşterinin talebini karşılayamaması durumunda, malın özelliğine göre müşteri ihtiyacı ya başka işletmelerden karşılanacak ya da bir süre bekleyecektir. Birinci durumda kaçırılan satışın kârı elde edilemeyeceğinden bu miktar işletmenin stoksuzluk maliyeti olarak değerlendirilebilir. İkinci durumda ise bekleyen müşteriyi elden kaçırmamak için işletme, talebi bir an önce karşılamak durumuyla karşı karşıyadır.  Bu  da  normal  çalışma  koşullarının  dışında  yapılabileceğinden  (fazla  mesai, yüksek fiyatla alınan ham madde gibi) bazı ilave masraflara neden olacaktır. Ayrıca her iki durumda da firmaya duyulan güven sarsılacak, potansiyel müşterilerin sayısında azalma meydana gelecektir</a:t>
            </a:r>
            <a:r>
              <a:rPr lang="tr-TR" dirty="0" smtClean="0"/>
              <a:t>.</a:t>
            </a:r>
            <a:endParaRPr lang="en-US" dirty="0"/>
          </a:p>
        </p:txBody>
      </p:sp>
    </p:spTree>
    <p:extLst>
      <p:ext uri="{BB962C8B-B14F-4D97-AF65-F5344CB8AC3E}">
        <p14:creationId xmlns:p14="http://schemas.microsoft.com/office/powerpoint/2010/main" val="3508822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İşletmeler, karşılayamadığı taleplerin kaydını tutmadığı, tutsa bile mal olmadığını öğrenen  müşteriler  o  işletmeye  hiç  gitmeden  taleplerini  diğer  işletmelerden karşılayabildikleri için kaçırılan satışların tutarını kesin olarak belirlemek imkânsızdır. Bununla  birlikte,  kaçırılan  satışların  işletmenin  mamullerine  olan  ortalama  talep  kadar olduğu varsayımı  çok da hatalı olmayacaktır.  Buna karşın prestij  ve  potansiyel  müşteri kaybı, başka bir deyişle firmanın gelecekteki satışlarının azalmasından dolayı uğrayacağı kayıpların, tahmin edilmesi bile çok güçtür.</a:t>
            </a:r>
            <a:endParaRPr lang="en-US" dirty="0"/>
          </a:p>
          <a:p>
            <a:endParaRPr lang="en-US" dirty="0"/>
          </a:p>
        </p:txBody>
      </p:sp>
    </p:spTree>
    <p:extLst>
      <p:ext uri="{BB962C8B-B14F-4D97-AF65-F5344CB8AC3E}">
        <p14:creationId xmlns:p14="http://schemas.microsoft.com/office/powerpoint/2010/main" val="883224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2.3.2. Optimum Stok Miktarı ve Maliyetinin Hesaplanması</a:t>
            </a:r>
            <a:endParaRPr lang="en-US" dirty="0"/>
          </a:p>
        </p:txBody>
      </p:sp>
      <p:sp>
        <p:nvSpPr>
          <p:cNvPr id="3" name="İçerik Yer Tutucusu 2"/>
          <p:cNvSpPr>
            <a:spLocks noGrp="1"/>
          </p:cNvSpPr>
          <p:nvPr>
            <p:ph idx="1"/>
          </p:nvPr>
        </p:nvSpPr>
        <p:spPr/>
        <p:txBody>
          <a:bodyPr>
            <a:normAutofit lnSpcReduction="10000"/>
          </a:bodyPr>
          <a:lstStyle/>
          <a:p>
            <a:r>
              <a:rPr lang="tr-TR" dirty="0"/>
              <a:t>Ekonomik anlamda optimizasyon, en iyi sonuca varmak veya belli sınırlayıcı şartlarda en iyi sonucu elde etmektir. Optimizasyon, minimum ve maksimum noktaların bulunması ve</a:t>
            </a:r>
            <a:endParaRPr lang="en-US" dirty="0"/>
          </a:p>
          <a:p>
            <a:r>
              <a:rPr lang="tr-TR" dirty="0"/>
              <a:t>İşletmenin diğer alanlarında olduğu gibi stok politikasında da optimizasyonunu sağlamak, işletmenin amaçlarına ulaşması için gereklidir. Stok politikasında optimizasyonu sağlamak için ise toplam stok maliyetlerini minimize etmek gerekir. İşte bütün stok kontrol modellerinin ortak amacı, yukarıda açıklanan stoklarla ilgili toplam maliyeti minimum yapan stok miktarının bulunmasından başka bir şey değildir.</a:t>
            </a:r>
            <a:endParaRPr lang="en-US" dirty="0"/>
          </a:p>
          <a:p>
            <a:r>
              <a:rPr lang="tr-TR" dirty="0"/>
              <a:t>İşletmenin elinde optimalden fazla bulunan stoklar, stok bulundurma maliyetlerini yükseltir. Optimalden az bulunan stoklar ise stoksuzluk maliyetlerini yükseltmesine neden olur. Dolayısıyla toplam stok maliyeti zıt yönlü iki maliyet unsurunun etkisi altındadır. Aşağıdaki şekilde bu iki maliyet unsuru bir arada gösterilmiştir.</a:t>
            </a:r>
            <a:endParaRPr lang="en-US" dirty="0"/>
          </a:p>
          <a:p>
            <a:endParaRPr lang="en-US" dirty="0"/>
          </a:p>
        </p:txBody>
      </p:sp>
    </p:spTree>
    <p:extLst>
      <p:ext uri="{BB962C8B-B14F-4D97-AF65-F5344CB8AC3E}">
        <p14:creationId xmlns:p14="http://schemas.microsoft.com/office/powerpoint/2010/main" val="2684899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686" y="609600"/>
            <a:ext cx="9519253" cy="492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902299" y="5653825"/>
            <a:ext cx="4250028" cy="646331"/>
          </a:xfrm>
          <a:prstGeom prst="rect">
            <a:avLst/>
          </a:prstGeom>
          <a:noFill/>
        </p:spPr>
        <p:txBody>
          <a:bodyPr wrap="square" rtlCol="0">
            <a:spAutoFit/>
          </a:bodyPr>
          <a:lstStyle/>
          <a:p>
            <a:pPr algn="ctr"/>
            <a:r>
              <a:rPr lang="tr-TR" b="1" dirty="0" smtClean="0"/>
              <a:t>Optimum </a:t>
            </a:r>
            <a:r>
              <a:rPr lang="tr-TR" b="1" dirty="0"/>
              <a:t>stok miktarının belirlenmesi</a:t>
            </a:r>
            <a:endParaRPr lang="en-US" dirty="0"/>
          </a:p>
          <a:p>
            <a:endParaRPr lang="en-US" dirty="0"/>
          </a:p>
        </p:txBody>
      </p:sp>
    </p:spTree>
    <p:extLst>
      <p:ext uri="{BB962C8B-B14F-4D97-AF65-F5344CB8AC3E}">
        <p14:creationId xmlns:p14="http://schemas.microsoft.com/office/powerpoint/2010/main" val="3158676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r>
              <a:rPr lang="tr-TR" dirty="0"/>
              <a:t>Şekilde görüldüğü gibi stok bulundurma (</a:t>
            </a:r>
            <a:r>
              <a:rPr lang="tr-TR" i="1" dirty="0"/>
              <a:t>h</a:t>
            </a:r>
            <a:r>
              <a:rPr lang="tr-TR" dirty="0"/>
              <a:t>) ve stoksuzluk (</a:t>
            </a:r>
            <a:r>
              <a:rPr lang="tr-TR" i="1" dirty="0"/>
              <a:t>ρ</a:t>
            </a:r>
            <a:r>
              <a:rPr lang="tr-TR" dirty="0"/>
              <a:t>) maliyetleri, stok miktarının sırasıyla artan ve azalan fonksiyonlarıdır. </a:t>
            </a:r>
            <a:r>
              <a:rPr lang="tr-TR" i="1" dirty="0"/>
              <a:t>S</a:t>
            </a:r>
            <a:r>
              <a:rPr lang="tr-TR" dirty="0"/>
              <a:t>* optimal stok düzeyi olup toplam stok maliyetini (</a:t>
            </a:r>
            <a:r>
              <a:rPr lang="tr-TR" i="1" dirty="0"/>
              <a:t>TCS</a:t>
            </a:r>
            <a:r>
              <a:rPr lang="tr-TR" dirty="0"/>
              <a:t>) minimum yapan stok miktarını verir. Optimal stok düzeyinin belirlendiği noktada artan ve azalan fonksiyonların birinci türevleri, başka bir deyişle eğimleri, mutlak değer olarak birbirine eşittir. Çünkü toplam maliyet fonksiyonunun minimumunu veren noktayı bulmak için birinci türevini sıfıra eşitlemek gerekir. Bu da yukarıdaki şekilde iki bileşenden oluşan (</a:t>
            </a:r>
            <a:r>
              <a:rPr lang="tr-TR" i="1" dirty="0"/>
              <a:t>h </a:t>
            </a:r>
            <a:r>
              <a:rPr lang="tr-TR" dirty="0"/>
              <a:t>ve </a:t>
            </a:r>
            <a:r>
              <a:rPr lang="tr-TR" i="1" dirty="0"/>
              <a:t>ρ</a:t>
            </a:r>
            <a:r>
              <a:rPr lang="tr-TR" dirty="0"/>
              <a:t>) maliyet fonksiyonlarının birinci türevlerini mutlak değer olarak birbirine eşit olması ile mümkündür.</a:t>
            </a:r>
            <a:endParaRPr lang="en-US" dirty="0"/>
          </a:p>
          <a:p>
            <a:r>
              <a:rPr lang="tr-TR" dirty="0" smtClean="0"/>
              <a:t>Yukarıdaki </a:t>
            </a:r>
            <a:r>
              <a:rPr lang="tr-TR" dirty="0"/>
              <a:t>şekil optimum stok miktarının bulunmasını teorik olarak net bir şekilde açıklamasına  karşın  uygulamada  optimal  stok  düzeyinin  bu  şekilde  belirlenmesi  hemen hemen imkânsızdır. Bunun nedeni, tüm maliyet unsurlarının hesaplanabilmesinin olanaksızlığıdır. Bununla birlikte uygulamada kullanılan yöntemler ve uygulamaya yönelik stok kontrol modelleri, bu temel mantık üzerine kurulmuştur.</a:t>
            </a:r>
            <a:endParaRPr lang="en-US" dirty="0"/>
          </a:p>
          <a:p>
            <a:endParaRPr lang="en-US" dirty="0"/>
          </a:p>
        </p:txBody>
      </p:sp>
    </p:spTree>
    <p:extLst>
      <p:ext uri="{BB962C8B-B14F-4D97-AF65-F5344CB8AC3E}">
        <p14:creationId xmlns:p14="http://schemas.microsoft.com/office/powerpoint/2010/main" val="144686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1.3. İşletmelerde Stok </a:t>
            </a:r>
            <a:r>
              <a:rPr lang="tr-TR" b="1" dirty="0" smtClean="0"/>
              <a:t>Bulundurma</a:t>
            </a:r>
            <a:endParaRPr lang="en-US" dirty="0"/>
          </a:p>
        </p:txBody>
      </p:sp>
      <p:sp>
        <p:nvSpPr>
          <p:cNvPr id="3" name="İçerik Yer Tutucusu 2"/>
          <p:cNvSpPr>
            <a:spLocks noGrp="1"/>
          </p:cNvSpPr>
          <p:nvPr>
            <p:ph idx="1"/>
          </p:nvPr>
        </p:nvSpPr>
        <p:spPr/>
        <p:txBody>
          <a:bodyPr/>
          <a:lstStyle/>
          <a:p>
            <a:r>
              <a:rPr lang="tr-TR" dirty="0"/>
              <a:t>Toplam varlıklar içinde stokların payı işletmeden işletmeye farklılık gösterir. Dolayısıyla elde stok bulundurmanın önemi de işletmeden işletmeye değişmektedir. Örneğin toplam varlıkların yarısının stoklardan oluştuğu otomotiv sektöründe stok bulundurma çok önemli iken, toplam varlıkların % 2’si civarında stoklara sahip olan otel işletmeciliğinde stok bulundurma daha az önemlidir</a:t>
            </a:r>
            <a:r>
              <a:rPr lang="tr-TR" dirty="0" smtClean="0"/>
              <a:t>.</a:t>
            </a:r>
            <a:endParaRPr lang="en-US" dirty="0"/>
          </a:p>
        </p:txBody>
      </p:sp>
    </p:spTree>
    <p:extLst>
      <p:ext uri="{BB962C8B-B14F-4D97-AF65-F5344CB8AC3E}">
        <p14:creationId xmlns:p14="http://schemas.microsoft.com/office/powerpoint/2010/main" val="381851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943185" cy="1320800"/>
          </a:xfrm>
        </p:spPr>
        <p:txBody>
          <a:bodyPr>
            <a:normAutofit/>
          </a:bodyPr>
          <a:lstStyle/>
          <a:p>
            <a:r>
              <a:rPr lang="tr-TR" b="1" dirty="0"/>
              <a:t>1.3.1. İşletmelerde </a:t>
            </a:r>
            <a:r>
              <a:rPr lang="tr-TR" b="1" dirty="0" smtClean="0"/>
              <a:t>Stok Bulundurmanın Amaçları</a:t>
            </a:r>
            <a:endParaRPr lang="en-US" dirty="0"/>
          </a:p>
        </p:txBody>
      </p:sp>
      <p:sp>
        <p:nvSpPr>
          <p:cNvPr id="3" name="İçerik Yer Tutucusu 2"/>
          <p:cNvSpPr>
            <a:spLocks noGrp="1"/>
          </p:cNvSpPr>
          <p:nvPr>
            <p:ph idx="1"/>
          </p:nvPr>
        </p:nvSpPr>
        <p:spPr/>
        <p:txBody>
          <a:bodyPr>
            <a:normAutofit/>
          </a:bodyPr>
          <a:lstStyle/>
          <a:p>
            <a:r>
              <a:rPr lang="tr-TR" dirty="0"/>
              <a:t>Stok bulundurmanın temel amacı, işletmenin başarısı ve kârlılığını artırmaktır. Bu ana amaç doğrultusunda işletmelerde stok bulundurmanın nedenleri söyle sıralanabilir:</a:t>
            </a:r>
            <a:endParaRPr lang="en-US" dirty="0"/>
          </a:p>
          <a:p>
            <a:r>
              <a:rPr lang="tr-TR" dirty="0" smtClean="0"/>
              <a:t>Farklılaşan </a:t>
            </a:r>
            <a:r>
              <a:rPr lang="tr-TR" dirty="0"/>
              <a:t>ihtiyaçların karşılanması</a:t>
            </a:r>
            <a:endParaRPr lang="en-US" dirty="0"/>
          </a:p>
          <a:p>
            <a:r>
              <a:rPr lang="tr-TR" dirty="0" smtClean="0"/>
              <a:t>Talep </a:t>
            </a:r>
            <a:r>
              <a:rPr lang="tr-TR" dirty="0"/>
              <a:t>dalgalanmalarına karşı önlem</a:t>
            </a:r>
            <a:endParaRPr lang="en-US" dirty="0"/>
          </a:p>
          <a:p>
            <a:r>
              <a:rPr lang="tr-TR" dirty="0" smtClean="0"/>
              <a:t>Büyük </a:t>
            </a:r>
            <a:r>
              <a:rPr lang="tr-TR" dirty="0"/>
              <a:t>partilerde satın almalarda indirim sağlanması ve toplu üretimin maliyeti düşürmesi</a:t>
            </a:r>
            <a:endParaRPr lang="en-US" dirty="0"/>
          </a:p>
          <a:p>
            <a:r>
              <a:rPr lang="tr-TR" dirty="0" smtClean="0"/>
              <a:t>Arz </a:t>
            </a:r>
            <a:r>
              <a:rPr lang="tr-TR" dirty="0"/>
              <a:t>ve talebin belirli dönemlerde farklı olması</a:t>
            </a:r>
            <a:endParaRPr lang="en-US" dirty="0"/>
          </a:p>
          <a:p>
            <a:r>
              <a:rPr lang="tr-TR" dirty="0" smtClean="0"/>
              <a:t>Üretimin </a:t>
            </a:r>
            <a:r>
              <a:rPr lang="tr-TR" dirty="0"/>
              <a:t>aralıksız ve düzgün çalışması</a:t>
            </a:r>
            <a:endParaRPr lang="en-US" dirty="0"/>
          </a:p>
          <a:p>
            <a:r>
              <a:rPr lang="tr-TR" dirty="0" smtClean="0"/>
              <a:t>Yüksek </a:t>
            </a:r>
            <a:r>
              <a:rPr lang="tr-TR" dirty="0"/>
              <a:t>enflasyon döneminde kârlı bir yatırım şekli olması</a:t>
            </a:r>
            <a:endParaRPr lang="en-US" dirty="0"/>
          </a:p>
          <a:p>
            <a:endParaRPr lang="en-US" dirty="0"/>
          </a:p>
        </p:txBody>
      </p:sp>
    </p:spTree>
    <p:extLst>
      <p:ext uri="{BB962C8B-B14F-4D97-AF65-F5344CB8AC3E}">
        <p14:creationId xmlns:p14="http://schemas.microsoft.com/office/powerpoint/2010/main" val="30270334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istal">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165</TotalTime>
  <Words>6026</Words>
  <Application>Microsoft Office PowerPoint</Application>
  <PresentationFormat>Özel</PresentationFormat>
  <Paragraphs>304</Paragraphs>
  <Slides>74</Slides>
  <Notes>1</Notes>
  <HiddenSlides>0</HiddenSlides>
  <MMClips>0</MMClips>
  <ScaleCrop>false</ScaleCrop>
  <HeadingPairs>
    <vt:vector size="4" baseType="variant">
      <vt:variant>
        <vt:lpstr>Tema</vt:lpstr>
      </vt:variant>
      <vt:variant>
        <vt:i4>2</vt:i4>
      </vt:variant>
      <vt:variant>
        <vt:lpstr>Slayt Başlıkları</vt:lpstr>
      </vt:variant>
      <vt:variant>
        <vt:i4>74</vt:i4>
      </vt:variant>
    </vt:vector>
  </HeadingPairs>
  <TitlesOfParts>
    <vt:vector size="76" baseType="lpstr">
      <vt:lpstr>Kristal</vt:lpstr>
      <vt:lpstr>Üst Düzey</vt:lpstr>
      <vt:lpstr>      Bu proje Avrupa Birliği ve Türkiye Cumhuriyeti tarafından finanse edilmektedir. </vt:lpstr>
      <vt:lpstr>STOK YÖNETİMİ</vt:lpstr>
      <vt:lpstr>1. STOK YÖNETİMİNE GİRİŞ</vt:lpstr>
      <vt:lpstr>PowerPoint Sunusu</vt:lpstr>
      <vt:lpstr>PowerPoint Sunusu</vt:lpstr>
      <vt:lpstr>1.2. Stok Kavramı - 1.2.1. Stok Tanımı</vt:lpstr>
      <vt:lpstr>1.2.2. Stok Yönetiminin Tanımı</vt:lpstr>
      <vt:lpstr>1.3. İşletmelerde Stok Bulundurma</vt:lpstr>
      <vt:lpstr>1.3.1. İşletmelerde Stok Bulundurmanın Amaçları</vt:lpstr>
      <vt:lpstr>1.3.2. İşletmelerde Stok Bulundurmanın Yararları</vt:lpstr>
      <vt:lpstr>1.3.3. İşletmelerde Stok Bulundurmanın Sakıncaları</vt:lpstr>
      <vt:lpstr>1.4. Stok Yöntemleri  - 1.4.1. Stokların Sınıflandırılması</vt:lpstr>
      <vt:lpstr>1.4.1.1. Ham Madde Stokları</vt:lpstr>
      <vt:lpstr>Ham Madde Stoku Bulundurmayı Etkileyen Faktörler</vt:lpstr>
      <vt:lpstr>1.4.1.2. Yarı Mamul Stokları</vt:lpstr>
      <vt:lpstr>Yarı Mamul Stokları Bulundurmayı Etkileyen Faktörler</vt:lpstr>
      <vt:lpstr>1.4.1.3. Ürün Stokları (Mamul Stokları)</vt:lpstr>
      <vt:lpstr>Mamul Stoku Bulundurmayı Etkileyen Faktörler</vt:lpstr>
      <vt:lpstr>1.4.1.4. Hazır Parçalar</vt:lpstr>
      <vt:lpstr>1.4.1.5. Endirekt Malzeme</vt:lpstr>
      <vt:lpstr>PowerPoint Sunusu</vt:lpstr>
      <vt:lpstr>1.4.1.6. Emniyet Stokları</vt:lpstr>
      <vt:lpstr>1.5. Stok Kontrol Metotları</vt:lpstr>
      <vt:lpstr>1.5.1. Gözle Kontrol</vt:lpstr>
      <vt:lpstr>1.5.2. Çift Kutu Metodu</vt:lpstr>
      <vt:lpstr>1.5.3. Sabit Sipariş Süresi Metodu</vt:lpstr>
      <vt:lpstr>1.5.4. Sabit Sipariş Miktarı Metodu</vt:lpstr>
      <vt:lpstr>1.5.5. ABC Metodu</vt:lpstr>
      <vt:lpstr>PowerPoint Sunusu</vt:lpstr>
      <vt:lpstr>PowerPoint Sunusu</vt:lpstr>
      <vt:lpstr>1.5.6. Stoksuz Malzeme Yönetim (JIT) Metodu</vt:lpstr>
      <vt:lpstr>1.5.7. Malzeme İhtiyaç Planlaması (MRP) Metodu</vt:lpstr>
      <vt:lpstr>2. STOK YÖNETİMİNİN İŞLETMELERDEKİ ÖNEMİ</vt:lpstr>
      <vt:lpstr>2.1. Stok Yönetiminde Etkinliği Sağlama </vt:lpstr>
      <vt:lpstr>2.2. Stok Değerleme Yöntemleri</vt:lpstr>
      <vt:lpstr>PowerPoint Sunusu</vt:lpstr>
      <vt:lpstr>2.2.1. Maliyet Değerini Esas Alan Yaklaşım</vt:lpstr>
      <vt:lpstr>PowerPoint Sunusu</vt:lpstr>
      <vt:lpstr>2.2.1.1. Has Maliyet Yöntemi</vt:lpstr>
      <vt:lpstr>ÖRNEK:</vt:lpstr>
      <vt:lpstr>Has maliyet yöntemine göre stok kartını düzenleyelim;</vt:lpstr>
      <vt:lpstr>2.2.1.2.Ortalama Maliyet Yöntemi</vt:lpstr>
      <vt:lpstr>ÖRNEK:</vt:lpstr>
      <vt:lpstr>PowerPoint Sunusu</vt:lpstr>
      <vt:lpstr>PowerPoint Sunusu</vt:lpstr>
      <vt:lpstr>PowerPoint Sunusu</vt:lpstr>
      <vt:lpstr>PowerPoint Sunusu</vt:lpstr>
      <vt:lpstr>PowerPoint Sunusu</vt:lpstr>
      <vt:lpstr>1.2.1.3. İlk Giren İlk Çıkar (FİFO) Yöntemi</vt:lpstr>
      <vt:lpstr>PowerPoint Sunusu</vt:lpstr>
      <vt:lpstr>2.2.1.4. Son Giren İlk Çıkar (LİFO) Yöntemi</vt:lpstr>
      <vt:lpstr>PowerPoint Sunusu</vt:lpstr>
      <vt:lpstr>2.2.1.5. İlk Gelecek İlk Çıkar Yöntemi (NİFO)</vt:lpstr>
      <vt:lpstr>2.2.1.6. Düşük Fiyatlı Mallar İlk Çıkar (LOFO) Yöntemi </vt:lpstr>
      <vt:lpstr>1.2.1.7. En Yüksek Fiyatlı İlk Çıkar Yöntemi (HİFO)</vt:lpstr>
      <vt:lpstr>2.2.2. Piyasa Fiyatını Esas Alan Yaklaşım</vt:lpstr>
      <vt:lpstr>2.2.3. Maliyet ve Piyasa Değerinden Düşük Olanı Esas Alan Yaklaşım</vt:lpstr>
      <vt:lpstr>2.2.4. Standart Değeri Esas Alan Yaklaşım</vt:lpstr>
      <vt:lpstr>2.2.4. Standart Değeri Esas Alan Yaklaşım</vt:lpstr>
      <vt:lpstr>2.2.4. Standart Değeri Esas Alan Yaklaşım</vt:lpstr>
      <vt:lpstr>2.3. Stok Bulundurma Maliyeti</vt:lpstr>
      <vt:lpstr>2.3.1. Stok Maliyet Türleri</vt:lpstr>
      <vt:lpstr>2.3.1.1. Sipariş Maliyetleri </vt:lpstr>
      <vt:lpstr>PowerPoint Sunusu</vt:lpstr>
      <vt:lpstr>PowerPoint Sunusu</vt:lpstr>
      <vt:lpstr>2.3.1.2. Stok Bulundurma Maliyetleri</vt:lpstr>
      <vt:lpstr>PowerPoint Sunusu</vt:lpstr>
      <vt:lpstr>PowerPoint Sunusu</vt:lpstr>
      <vt:lpstr>PowerPoint Sunusu</vt:lpstr>
      <vt:lpstr>2.3.1.3.Stok Bulundurmama Maliyetleri</vt:lpstr>
      <vt:lpstr>PowerPoint Sunusu</vt:lpstr>
      <vt:lpstr>2.3.2. Optimum Stok Miktarı ve Maliyetinin Hesaplanması</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STOK YÖNETİMİ</dc:title>
  <dc:creator>Kaan KÜÇÜKERDEM</dc:creator>
  <cp:lastModifiedBy>Bilal Keskin</cp:lastModifiedBy>
  <cp:revision>20</cp:revision>
  <dcterms:created xsi:type="dcterms:W3CDTF">2016-03-17T11:04:25Z</dcterms:created>
  <dcterms:modified xsi:type="dcterms:W3CDTF">2016-04-24T07:40:53Z</dcterms:modified>
</cp:coreProperties>
</file>